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70" r:id="rId5"/>
    <p:sldId id="267" r:id="rId6"/>
    <p:sldId id="272" r:id="rId7"/>
    <p:sldId id="273" r:id="rId8"/>
    <p:sldId id="271" r:id="rId9"/>
    <p:sldId id="277" r:id="rId10"/>
    <p:sldId id="278" r:id="rId11"/>
    <p:sldId id="279" r:id="rId12"/>
    <p:sldId id="281" r:id="rId13"/>
    <p:sldId id="268" r:id="rId14"/>
    <p:sldId id="283" r:id="rId15"/>
    <p:sldId id="263" r:id="rId16"/>
    <p:sldId id="264" r:id="rId17"/>
    <p:sldId id="269" r:id="rId18"/>
    <p:sldId id="287" r:id="rId19"/>
    <p:sldId id="288" r:id="rId20"/>
    <p:sldId id="289" r:id="rId21"/>
    <p:sldId id="290" r:id="rId22"/>
    <p:sldId id="291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8361BA64-2CF5-4F2D-BA44-78E718E24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F5A32D3-6783-48F6-9D0C-B0A26A3C27DC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148350675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628665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649726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336568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7590081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595313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300441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1837842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16961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863777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776149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5567930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398778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4563426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066385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557423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9813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6A10DB-0D4F-4EBA-B3BE-A2C56A768DC4}" type="datetimeFigureOut">
              <a:rPr lang="hr-HR" smtClean="0"/>
              <a:pPr/>
              <a:t>10.8.2020.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43A0024-0B51-4779-A125-FBE3F81F73F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0A7FE41E-F542-40E6-A44E-1A54E98D568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65B212A5-1BE3-4D05-BB63-7092D671D91A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  <p:extLst>
      <p:ext uri="{BB962C8B-B14F-4D97-AF65-F5344CB8AC3E}">
        <p14:creationId xmlns:p14="http://schemas.microsoft.com/office/powerpoint/2010/main" xmlns="" val="7915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development_(biology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rishlassy398.wordpress.com/2016/05/24/the-wondrous-phases-of-life/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biology1/chapter/reading-major-enzyme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39617&amp;picture=business-ma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.wikipedia.org/wiki/Genom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rs-male-symbol-pseudo-3D-blue.sv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Venus-female-symbol-pink-shadowed.svg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Mars-male-symbol-pseudo-3D-blue.sv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enus-female-symbol-pink-shadowed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flickr.com/photos/microagua/33444627885/" TargetMode="External"/><Relationship Id="rId7" Type="http://schemas.openxmlformats.org/officeDocument/2006/relationships/hyperlink" Target="https://bio.libretexts.org/Bookshelves/Ancillary_Materials/Laboratory_Experiments/General_Biology_Labs/Biology_Labs_(under_construction)/Microbiology/Reading:_Protist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s://www.flickr.com/photos/carolinabio/5804524962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commons.wikimedia.org/wiki/File:Unk.cilliat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users/4597135/dn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n.hms.harvard.edu/flash/2018/unique-gene-editing-treatment-need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853E2F8-9A19-4053-8805-68C474EBB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77527" y="1499728"/>
            <a:ext cx="2324755" cy="2324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C457CAB-C7DC-49CB-9848-BE1CD5E9FC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" r="835" b="10506"/>
          <a:stretch/>
        </p:blipFill>
        <p:spPr>
          <a:xfrm>
            <a:off x="2152013" y="1175095"/>
            <a:ext cx="5192776" cy="29740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775743D3-B982-4587-94CD-4CE63F36FE6F}"/>
              </a:ext>
            </a:extLst>
          </p:cNvPr>
          <p:cNvSpPr txBox="1">
            <a:spLocks/>
          </p:cNvSpPr>
          <p:nvPr/>
        </p:nvSpPr>
        <p:spPr bwMode="gray">
          <a:xfrm>
            <a:off x="2514289" y="4492002"/>
            <a:ext cx="7163421" cy="15714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II. ŽIVA BIĆA RASTU, RAZVIJAJU SE I RAZMNOŽAVAJU</a:t>
            </a:r>
            <a:br>
              <a:rPr lang="hr-H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hr-HR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 </a:t>
            </a:r>
            <a:r>
              <a:rPr lang="hr-HR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PONAVLJANJE</a:t>
            </a:r>
            <a:endParaRPr lang="hr-HR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95574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9F439E4C-DF0F-451C-953F-28610E0D28D2}"/>
              </a:ext>
            </a:extLst>
          </p:cNvPr>
          <p:cNvSpPr/>
          <p:nvPr/>
        </p:nvSpPr>
        <p:spPr>
          <a:xfrm>
            <a:off x="1161035" y="758551"/>
            <a:ext cx="9869930" cy="14681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 svake diobe molekule DNA se kopiraju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UDVOSTRUČUJU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tome se dvostruka zavojnica molekule DNA odmotava i svaki postojeći lanac postaje kalup za drugi lanac pa nastaju </a:t>
            </a:r>
            <a:r>
              <a:rPr lang="hr-H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nove jednake molekule DNA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84B2E46-2E87-4881-8EFE-C8F47A2ED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70180" y="2739082"/>
            <a:ext cx="6052753" cy="300273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5C9866B-46EB-4130-9322-8E3D007B88FF}"/>
              </a:ext>
            </a:extLst>
          </p:cNvPr>
          <p:cNvSpPr txBox="1"/>
          <p:nvPr/>
        </p:nvSpPr>
        <p:spPr>
          <a:xfrm>
            <a:off x="1327211" y="3110182"/>
            <a:ext cx="2288969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se događa prilikom UDVOSTRUČENJA DNA?</a:t>
            </a:r>
          </a:p>
        </p:txBody>
      </p:sp>
    </p:spTree>
    <p:extLst>
      <p:ext uri="{BB962C8B-B14F-4D97-AF65-F5344CB8AC3E}">
        <p14:creationId xmlns:p14="http://schemas.microsoft.com/office/powerpoint/2010/main" xmlns="" val="300642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801080" y="990600"/>
            <a:ext cx="5777349" cy="64004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Nastat će 2 stanice s 4 jednostruka kromosoma.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C5D98001-1561-4270-A5CC-FDEFC7DBD688}"/>
              </a:ext>
            </a:extLst>
          </p:cNvPr>
          <p:cNvSpPr/>
          <p:nvPr/>
        </p:nvSpPr>
        <p:spPr>
          <a:xfrm>
            <a:off x="1168153" y="2915784"/>
            <a:ext cx="2425084" cy="159460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F7E5B488-D71B-4CB7-8A2B-D2A5785D61E6}"/>
              </a:ext>
            </a:extLst>
          </p:cNvPr>
          <p:cNvSpPr/>
          <p:nvPr/>
        </p:nvSpPr>
        <p:spPr>
          <a:xfrm>
            <a:off x="4015821" y="3476489"/>
            <a:ext cx="1293181" cy="4804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dioba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5CB0ACED-97B0-45C9-956E-075DF81A1320}"/>
              </a:ext>
            </a:extLst>
          </p:cNvPr>
          <p:cNvSpPr/>
          <p:nvPr/>
        </p:nvSpPr>
        <p:spPr>
          <a:xfrm>
            <a:off x="5614830" y="2417925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nak množenja 9">
            <a:extLst>
              <a:ext uri="{FF2B5EF4-FFF2-40B4-BE49-F238E27FC236}">
                <a16:creationId xmlns:a16="http://schemas.microsoft.com/office/drawing/2014/main" xmlns="" id="{4E5F7BCE-97C4-44F0-BDED-624F4A9B0C5E}"/>
              </a:ext>
            </a:extLst>
          </p:cNvPr>
          <p:cNvSpPr/>
          <p:nvPr/>
        </p:nvSpPr>
        <p:spPr>
          <a:xfrm>
            <a:off x="2194264" y="3713085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nak množenja 10">
            <a:extLst>
              <a:ext uri="{FF2B5EF4-FFF2-40B4-BE49-F238E27FC236}">
                <a16:creationId xmlns:a16="http://schemas.microsoft.com/office/drawing/2014/main" xmlns="" id="{38CFF5D3-B1F4-43DD-9021-E9EDF042EDBF}"/>
              </a:ext>
            </a:extLst>
          </p:cNvPr>
          <p:cNvSpPr/>
          <p:nvPr/>
        </p:nvSpPr>
        <p:spPr>
          <a:xfrm>
            <a:off x="2240132" y="3001467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nak množenja 11">
            <a:extLst>
              <a:ext uri="{FF2B5EF4-FFF2-40B4-BE49-F238E27FC236}">
                <a16:creationId xmlns:a16="http://schemas.microsoft.com/office/drawing/2014/main" xmlns="" id="{1A897457-B166-4CA4-B3FD-B826952BD865}"/>
              </a:ext>
            </a:extLst>
          </p:cNvPr>
          <p:cNvSpPr/>
          <p:nvPr/>
        </p:nvSpPr>
        <p:spPr>
          <a:xfrm>
            <a:off x="2867487" y="3316872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nak množenja 12">
            <a:extLst>
              <a:ext uri="{FF2B5EF4-FFF2-40B4-BE49-F238E27FC236}">
                <a16:creationId xmlns:a16="http://schemas.microsoft.com/office/drawing/2014/main" xmlns="" id="{169744D9-DB3D-4696-B1E2-A604DD932B9D}"/>
              </a:ext>
            </a:extLst>
          </p:cNvPr>
          <p:cNvSpPr/>
          <p:nvPr/>
        </p:nvSpPr>
        <p:spPr>
          <a:xfrm>
            <a:off x="1566909" y="3324688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C4C282DA-9164-4F2D-B33A-26DC29E8238C}"/>
              </a:ext>
            </a:extLst>
          </p:cNvPr>
          <p:cNvSpPr/>
          <p:nvPr/>
        </p:nvSpPr>
        <p:spPr>
          <a:xfrm>
            <a:off x="5692552" y="4327666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3C1B9775-6654-4BD2-9BD4-B72F6C87F097}"/>
              </a:ext>
            </a:extLst>
          </p:cNvPr>
          <p:cNvSpPr txBox="1"/>
          <p:nvPr/>
        </p:nvSpPr>
        <p:spPr>
          <a:xfrm>
            <a:off x="1542170" y="2449640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tjelesna stanica</a:t>
            </a:r>
          </a:p>
        </p:txBody>
      </p:sp>
      <p:sp>
        <p:nvSpPr>
          <p:cNvPr id="38" name="Znak oduzimanja 37">
            <a:extLst>
              <a:ext uri="{FF2B5EF4-FFF2-40B4-BE49-F238E27FC236}">
                <a16:creationId xmlns:a16="http://schemas.microsoft.com/office/drawing/2014/main" xmlns="" id="{B243942F-749F-4CC2-A46A-9C23737E901E}"/>
              </a:ext>
            </a:extLst>
          </p:cNvPr>
          <p:cNvSpPr/>
          <p:nvPr/>
        </p:nvSpPr>
        <p:spPr>
          <a:xfrm rot="16200000">
            <a:off x="6900936" y="278119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Znak oduzimanja 38">
            <a:extLst>
              <a:ext uri="{FF2B5EF4-FFF2-40B4-BE49-F238E27FC236}">
                <a16:creationId xmlns:a16="http://schemas.microsoft.com/office/drawing/2014/main" xmlns="" id="{378A4BC6-C15B-4418-A9EB-9BF2F8447DCE}"/>
              </a:ext>
            </a:extLst>
          </p:cNvPr>
          <p:cNvSpPr/>
          <p:nvPr/>
        </p:nvSpPr>
        <p:spPr>
          <a:xfrm rot="16200000">
            <a:off x="6994109" y="3294403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Znak oduzimanja 39">
            <a:extLst>
              <a:ext uri="{FF2B5EF4-FFF2-40B4-BE49-F238E27FC236}">
                <a16:creationId xmlns:a16="http://schemas.microsoft.com/office/drawing/2014/main" xmlns="" id="{57E09911-AD1E-4DF1-A6DF-A94E5987F154}"/>
              </a:ext>
            </a:extLst>
          </p:cNvPr>
          <p:cNvSpPr/>
          <p:nvPr/>
        </p:nvSpPr>
        <p:spPr>
          <a:xfrm rot="16200000">
            <a:off x="6433364" y="3068183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1" name="Znak oduzimanja 40">
            <a:extLst>
              <a:ext uri="{FF2B5EF4-FFF2-40B4-BE49-F238E27FC236}">
                <a16:creationId xmlns:a16="http://schemas.microsoft.com/office/drawing/2014/main" xmlns="" id="{539B688A-8347-4AC5-9C5A-971E38666DC3}"/>
              </a:ext>
            </a:extLst>
          </p:cNvPr>
          <p:cNvSpPr/>
          <p:nvPr/>
        </p:nvSpPr>
        <p:spPr>
          <a:xfrm rot="16200000">
            <a:off x="6036218" y="2848186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Znak oduzimanja 52">
            <a:extLst>
              <a:ext uri="{FF2B5EF4-FFF2-40B4-BE49-F238E27FC236}">
                <a16:creationId xmlns:a16="http://schemas.microsoft.com/office/drawing/2014/main" xmlns="" id="{2F2B4D36-C186-4A78-A028-A6ED71677BCC}"/>
              </a:ext>
            </a:extLst>
          </p:cNvPr>
          <p:cNvSpPr/>
          <p:nvPr/>
        </p:nvSpPr>
        <p:spPr>
          <a:xfrm rot="16200000">
            <a:off x="7062953" y="5065777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Znak oduzimanja 53">
            <a:extLst>
              <a:ext uri="{FF2B5EF4-FFF2-40B4-BE49-F238E27FC236}">
                <a16:creationId xmlns:a16="http://schemas.microsoft.com/office/drawing/2014/main" xmlns="" id="{1C09B24E-2858-4DE1-90FA-FA8835F1B5E6}"/>
              </a:ext>
            </a:extLst>
          </p:cNvPr>
          <p:cNvSpPr/>
          <p:nvPr/>
        </p:nvSpPr>
        <p:spPr>
          <a:xfrm rot="16200000">
            <a:off x="6958604" y="451900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Znak oduzimanja 54">
            <a:extLst>
              <a:ext uri="{FF2B5EF4-FFF2-40B4-BE49-F238E27FC236}">
                <a16:creationId xmlns:a16="http://schemas.microsoft.com/office/drawing/2014/main" xmlns="" id="{389198A0-F0C2-4C12-9261-E2A30B82FB0B}"/>
              </a:ext>
            </a:extLst>
          </p:cNvPr>
          <p:cNvSpPr/>
          <p:nvPr/>
        </p:nvSpPr>
        <p:spPr>
          <a:xfrm rot="16200000">
            <a:off x="6547311" y="4975910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Znak oduzimanja 55">
            <a:extLst>
              <a:ext uri="{FF2B5EF4-FFF2-40B4-BE49-F238E27FC236}">
                <a16:creationId xmlns:a16="http://schemas.microsoft.com/office/drawing/2014/main" xmlns="" id="{CA8400F4-306F-419D-9010-8D14E879CDED}"/>
              </a:ext>
            </a:extLst>
          </p:cNvPr>
          <p:cNvSpPr/>
          <p:nvPr/>
        </p:nvSpPr>
        <p:spPr>
          <a:xfrm rot="16200000">
            <a:off x="6178137" y="4702584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:a16="http://schemas.microsoft.com/office/drawing/2014/main" xmlns="" id="{86BCA6C3-C649-4007-81FD-E362E82372A7}"/>
              </a:ext>
            </a:extLst>
          </p:cNvPr>
          <p:cNvCxnSpPr>
            <a:cxnSpLocks/>
          </p:cNvCxnSpPr>
          <p:nvPr/>
        </p:nvCxnSpPr>
        <p:spPr>
          <a:xfrm>
            <a:off x="7294173" y="3094757"/>
            <a:ext cx="1484193" cy="6183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kstniOkvir 58">
            <a:extLst>
              <a:ext uri="{FF2B5EF4-FFF2-40B4-BE49-F238E27FC236}">
                <a16:creationId xmlns:a16="http://schemas.microsoft.com/office/drawing/2014/main" xmlns="" id="{2B37E618-BBC9-493D-9462-4FD929D90A1F}"/>
              </a:ext>
            </a:extLst>
          </p:cNvPr>
          <p:cNvSpPr txBox="1"/>
          <p:nvPr/>
        </p:nvSpPr>
        <p:spPr>
          <a:xfrm>
            <a:off x="9009937" y="3569692"/>
            <a:ext cx="205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jednostruki kromosom </a:t>
            </a:r>
          </a:p>
          <a:p>
            <a:r>
              <a:rPr lang="hr-HR" sz="1600" dirty="0">
                <a:solidFill>
                  <a:schemeClr val="bg1"/>
                </a:solidFill>
              </a:rPr>
              <a:t>(1 molekula DNA)</a:t>
            </a:r>
          </a:p>
        </p:txBody>
      </p:sp>
      <p:cxnSp>
        <p:nvCxnSpPr>
          <p:cNvPr id="60" name="Ravni poveznik sa strelicom 59">
            <a:extLst>
              <a:ext uri="{FF2B5EF4-FFF2-40B4-BE49-F238E27FC236}">
                <a16:creationId xmlns:a16="http://schemas.microsoft.com/office/drawing/2014/main" xmlns="" id="{23192C71-42D3-4005-9A32-219719AE7D84}"/>
              </a:ext>
            </a:extLst>
          </p:cNvPr>
          <p:cNvCxnSpPr>
            <a:cxnSpLocks/>
          </p:cNvCxnSpPr>
          <p:nvPr/>
        </p:nvCxnSpPr>
        <p:spPr>
          <a:xfrm>
            <a:off x="2426563" y="4222736"/>
            <a:ext cx="178214" cy="948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kstniOkvir 60">
            <a:extLst>
              <a:ext uri="{FF2B5EF4-FFF2-40B4-BE49-F238E27FC236}">
                <a16:creationId xmlns:a16="http://schemas.microsoft.com/office/drawing/2014/main" xmlns="" id="{A5732F4D-3BD1-4F60-B9AF-69DBD0A310FB}"/>
              </a:ext>
            </a:extLst>
          </p:cNvPr>
          <p:cNvSpPr txBox="1"/>
          <p:nvPr/>
        </p:nvSpPr>
        <p:spPr>
          <a:xfrm>
            <a:off x="1939771" y="5188616"/>
            <a:ext cx="203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dvostruki kromosom </a:t>
            </a:r>
          </a:p>
          <a:p>
            <a:r>
              <a:rPr lang="hr-HR" sz="1600" dirty="0">
                <a:solidFill>
                  <a:schemeClr val="bg1"/>
                </a:solidFill>
              </a:rPr>
              <a:t>(2 molekule DNA)</a:t>
            </a:r>
          </a:p>
        </p:txBody>
      </p:sp>
      <p:cxnSp>
        <p:nvCxnSpPr>
          <p:cNvPr id="66" name="Ravni poveznik sa strelicom 65">
            <a:extLst>
              <a:ext uri="{FF2B5EF4-FFF2-40B4-BE49-F238E27FC236}">
                <a16:creationId xmlns:a16="http://schemas.microsoft.com/office/drawing/2014/main" xmlns="" id="{160F1509-C2C9-4137-A016-0B8C7C28F487}"/>
              </a:ext>
            </a:extLst>
          </p:cNvPr>
          <p:cNvCxnSpPr>
            <a:cxnSpLocks/>
          </p:cNvCxnSpPr>
          <p:nvPr/>
        </p:nvCxnSpPr>
        <p:spPr>
          <a:xfrm flipV="1">
            <a:off x="7394401" y="4205863"/>
            <a:ext cx="1416050" cy="4708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kstniOkvir 68">
            <a:extLst>
              <a:ext uri="{FF2B5EF4-FFF2-40B4-BE49-F238E27FC236}">
                <a16:creationId xmlns:a16="http://schemas.microsoft.com/office/drawing/2014/main" xmlns="" id="{DACAF3BA-7C9B-4592-94BC-691F11BB3D24}"/>
              </a:ext>
            </a:extLst>
          </p:cNvPr>
          <p:cNvSpPr txBox="1"/>
          <p:nvPr/>
        </p:nvSpPr>
        <p:spPr>
          <a:xfrm>
            <a:off x="5980148" y="3922497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stanice klonovi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240C48E7-12F3-4F2E-BD56-24765753C3CD}"/>
              </a:ext>
            </a:extLst>
          </p:cNvPr>
          <p:cNvSpPr txBox="1"/>
          <p:nvPr/>
        </p:nvSpPr>
        <p:spPr>
          <a:xfrm>
            <a:off x="6363188" y="5876438"/>
            <a:ext cx="110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MITOZA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AAAA28A8-8461-4D35-BCB7-D5A6ABFD1793}"/>
              </a:ext>
            </a:extLst>
          </p:cNvPr>
          <p:cNvSpPr txBox="1"/>
          <p:nvPr/>
        </p:nvSpPr>
        <p:spPr>
          <a:xfrm>
            <a:off x="8600022" y="782785"/>
            <a:ext cx="2288969" cy="19389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Opiši što se događa ako u diobu uđe 1 tjelesna stanica s 4 dvostruka kromosoma?</a:t>
            </a:r>
          </a:p>
        </p:txBody>
      </p:sp>
    </p:spTree>
    <p:extLst>
      <p:ext uri="{BB962C8B-B14F-4D97-AF65-F5344CB8AC3E}">
        <p14:creationId xmlns:p14="http://schemas.microsoft.com/office/powerpoint/2010/main" xmlns="" val="13157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5" grpId="0"/>
      <p:bldP spid="38" grpId="0" animBg="1"/>
      <p:bldP spid="39" grpId="0" animBg="1"/>
      <p:bldP spid="40" grpId="0" animBg="1"/>
      <p:bldP spid="41" grpId="0" animBg="1"/>
      <p:bldP spid="53" grpId="0" animBg="1"/>
      <p:bldP spid="54" grpId="0" animBg="1"/>
      <p:bldP spid="55" grpId="0" animBg="1"/>
      <p:bldP spid="56" grpId="0" animBg="1"/>
      <p:bldP spid="59" grpId="0"/>
      <p:bldP spid="61" grpId="0"/>
      <p:bldP spid="69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841426" y="2140877"/>
            <a:ext cx="5883593" cy="97146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Osigurava se stalnost broja kromosoma koji je karakterističan za pojedinu vrstu.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7EC1044-783B-4368-B9E9-3146635EB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012050" y="2606380"/>
            <a:ext cx="1338524" cy="1899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3997696-3374-4F25-822F-591264CD6280}"/>
              </a:ext>
            </a:extLst>
          </p:cNvPr>
          <p:cNvSpPr txBox="1"/>
          <p:nvPr/>
        </p:nvSpPr>
        <p:spPr>
          <a:xfrm>
            <a:off x="1149355" y="815492"/>
            <a:ext cx="2288969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se na taj način osigurava MITOZOM?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230CFEF0-8E45-4D8B-8770-B2979AFB888D}"/>
              </a:ext>
            </a:extLst>
          </p:cNvPr>
          <p:cNvSpPr txBox="1"/>
          <p:nvPr/>
        </p:nvSpPr>
        <p:spPr>
          <a:xfrm>
            <a:off x="7668689" y="694640"/>
            <a:ext cx="2542111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Koliko čovjek ima kromosoma?</a:t>
            </a:r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xmlns="" id="{ECF5B1FC-32A9-44BB-A170-9F070C7F6861}"/>
              </a:ext>
            </a:extLst>
          </p:cNvPr>
          <p:cNvSpPr/>
          <p:nvPr/>
        </p:nvSpPr>
        <p:spPr>
          <a:xfrm>
            <a:off x="7324673" y="1636696"/>
            <a:ext cx="4156393" cy="70164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Čovjek ima 46 kromosoma.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8445C37-B2FA-4BEA-9DBE-56E3898EAD78}"/>
              </a:ext>
            </a:extLst>
          </p:cNvPr>
          <p:cNvSpPr txBox="1"/>
          <p:nvPr/>
        </p:nvSpPr>
        <p:spPr>
          <a:xfrm>
            <a:off x="1351178" y="3631069"/>
            <a:ext cx="2542111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je to GENOM?</a:t>
            </a:r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xmlns="" id="{E84484F5-5F9F-40AC-BC44-FA5EDBAD8CEF}"/>
              </a:ext>
            </a:extLst>
          </p:cNvPr>
          <p:cNvSpPr/>
          <p:nvPr/>
        </p:nvSpPr>
        <p:spPr>
          <a:xfrm>
            <a:off x="1149355" y="4371574"/>
            <a:ext cx="6183427" cy="10860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 - je sav nasljedni ili genetski materijal koji sadržava stanica nekog organizma.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13F239C8-E09A-4CBA-BAC4-970B3E20C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706718" y="4368521"/>
            <a:ext cx="2080749" cy="165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967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1B1D2F54-4A5B-4729-835D-81D6B0264351}"/>
              </a:ext>
            </a:extLst>
          </p:cNvPr>
          <p:cNvSpPr/>
          <p:nvPr/>
        </p:nvSpPr>
        <p:spPr>
          <a:xfrm>
            <a:off x="1731213" y="2422679"/>
            <a:ext cx="6183427" cy="1726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 - je znanost koja se bavi proučavanjem kromosoma i gena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 znanstvena disciplina koja se bavi nasljeđivanjem.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3ABF38E4-14F6-437C-9C75-D8FC720678D9}"/>
              </a:ext>
            </a:extLst>
          </p:cNvPr>
          <p:cNvSpPr/>
          <p:nvPr/>
        </p:nvSpPr>
        <p:spPr>
          <a:xfrm>
            <a:off x="2017187" y="4382318"/>
            <a:ext cx="5653613" cy="8699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Temelje genetike postavio je češki redovnik </a:t>
            </a:r>
            <a:r>
              <a:rPr lang="hr-H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Gregor J. Mendel.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9F358574-E5C6-407A-B564-E1785E2CE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812" y="2189160"/>
            <a:ext cx="1579321" cy="2078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9ECFA8ED-3370-4762-A04E-D4B044924A37}"/>
              </a:ext>
            </a:extLst>
          </p:cNvPr>
          <p:cNvSpPr txBox="1"/>
          <p:nvPr/>
        </p:nvSpPr>
        <p:spPr>
          <a:xfrm>
            <a:off x="2629644" y="1173497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Čime se bavi GENETIKA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tko je postavio njezine temelje?</a:t>
            </a:r>
          </a:p>
        </p:txBody>
      </p:sp>
    </p:spTree>
    <p:extLst>
      <p:ext uri="{BB962C8B-B14F-4D97-AF65-F5344CB8AC3E}">
        <p14:creationId xmlns:p14="http://schemas.microsoft.com/office/powerpoint/2010/main" xmlns="" val="284408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9">
            <a:extLst>
              <a:ext uri="{FF2B5EF4-FFF2-40B4-BE49-F238E27FC236}">
                <a16:creationId xmlns:a16="http://schemas.microsoft.com/office/drawing/2014/main" xmlns="" id="{4707E0E3-DF55-4631-9CFC-32EB03E0A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710" y="834200"/>
            <a:ext cx="3147491" cy="107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1772B15A-9462-4610-B667-4223E6DCE3CC}"/>
              </a:ext>
            </a:extLst>
          </p:cNvPr>
          <p:cNvSpPr/>
          <p:nvPr/>
        </p:nvSpPr>
        <p:spPr>
          <a:xfrm>
            <a:off x="2689013" y="2185413"/>
            <a:ext cx="8910320" cy="1063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Mitoza je važna za proces obnavljanja stanica kod čovjeka.</a:t>
            </a:r>
          </a:p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Stanice razvijenijih organizama su više specijalizirane za svoje uloge pa je mogućnost obnavljanja većih dijelova tijela manja.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ED3B6B45-2D7A-4E61-A20E-7B94C9E6428F}"/>
              </a:ext>
            </a:extLst>
          </p:cNvPr>
          <p:cNvSpPr txBox="1"/>
          <p:nvPr/>
        </p:nvSpPr>
        <p:spPr>
          <a:xfrm>
            <a:off x="8031378" y="834200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Koja je uloga mitoze u procesu obnavljanja stanica?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39628749-CF17-457C-AF96-53897FB44B5D}"/>
              </a:ext>
            </a:extLst>
          </p:cNvPr>
          <p:cNvSpPr txBox="1"/>
          <p:nvPr/>
        </p:nvSpPr>
        <p:spPr>
          <a:xfrm>
            <a:off x="3762744" y="3542588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je to REGENERACIJA?</a:t>
            </a:r>
          </a:p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Možemo li je povezati s mitozom?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E6C283FD-72D3-45E0-AF26-5015A32384E3}"/>
              </a:ext>
            </a:extLst>
          </p:cNvPr>
          <p:cNvSpPr/>
          <p:nvPr/>
        </p:nvSpPr>
        <p:spPr>
          <a:xfrm>
            <a:off x="4555067" y="4852322"/>
            <a:ext cx="6802958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Mitoza je važna i životinjama za proces obnavljanja izgubljenih dijelova tijela -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REGENERACIJU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Rezervirano mjesto sadržaja 10">
            <a:extLst>
              <a:ext uri="{FF2B5EF4-FFF2-40B4-BE49-F238E27FC236}">
                <a16:creationId xmlns:a16="http://schemas.microsoft.com/office/drawing/2014/main" xmlns="" id="{15D12C6D-2564-4AEA-9AC7-81F1D9F9F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7072" y="3453668"/>
            <a:ext cx="1795338" cy="122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5AB2CD1-B7B9-4623-9BEA-30A5E886E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325" y="4218673"/>
            <a:ext cx="1795338" cy="126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3214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FE5006A5-6048-49F8-8E6F-028EE3890A8D}"/>
              </a:ext>
            </a:extLst>
          </p:cNvPr>
          <p:cNvSpPr/>
          <p:nvPr/>
        </p:nvSpPr>
        <p:spPr>
          <a:xfrm>
            <a:off x="3262850" y="1509875"/>
            <a:ext cx="6559777" cy="79899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HORMON RASTA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utječe na ubrzan rast u djetinjstvu.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47A8FE4A-C79C-47D3-83A5-64617C71CAF4}"/>
              </a:ext>
            </a:extLst>
          </p:cNvPr>
          <p:cNvSpPr/>
          <p:nvPr/>
        </p:nvSpPr>
        <p:spPr>
          <a:xfrm>
            <a:off x="1505071" y="3442197"/>
            <a:ext cx="9853392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dobi od 10 - 16 godina počinje pojačano lučenje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SPOLNIH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HORMONA 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SPOLNO SAZRIJEVANJE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hormoni potiču razvoj glavnih i sporednih spolnih obilježja.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30E70A96-2506-4B31-AAD8-702DC299E85B}"/>
              </a:ext>
            </a:extLst>
          </p:cNvPr>
          <p:cNvSpPr/>
          <p:nvPr/>
        </p:nvSpPr>
        <p:spPr>
          <a:xfrm>
            <a:off x="3683538" y="4763929"/>
            <a:ext cx="8095613" cy="14424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GLAVNA SPOLNA OBILJEŽJA =     ili      spolni organi</a:t>
            </a:r>
          </a:p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SPOREDNA SPOLNA OBILJEŽJA = ostale fizičke promjene prema kojima razlikujemo žene i muškarce. 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B0D3413-15ED-485E-9A2A-4F508A12D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99911" y="5002755"/>
            <a:ext cx="345370" cy="34537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01A429D-8321-4A04-83A1-1682DDFDF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354570" y="4976445"/>
            <a:ext cx="261904" cy="39799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FF3EA7B-331E-4DD8-9E97-1942ACEFA894}"/>
              </a:ext>
            </a:extLst>
          </p:cNvPr>
          <p:cNvSpPr txBox="1"/>
          <p:nvPr/>
        </p:nvSpPr>
        <p:spPr>
          <a:xfrm>
            <a:off x="977366" y="643409"/>
            <a:ext cx="344942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utječe na pojačani rast u djetinjstvu?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6A7AADF-D294-45A8-88DA-E579C5B2A397}"/>
              </a:ext>
            </a:extLst>
          </p:cNvPr>
          <p:cNvSpPr txBox="1"/>
          <p:nvPr/>
        </p:nvSpPr>
        <p:spPr>
          <a:xfrm>
            <a:off x="922410" y="2467446"/>
            <a:ext cx="344942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se pojačano luči u dobi od 10 - 16 godina?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684EFD7-2378-49F3-99A9-5EBF56729ADB}"/>
              </a:ext>
            </a:extLst>
          </p:cNvPr>
          <p:cNvSpPr txBox="1"/>
          <p:nvPr/>
        </p:nvSpPr>
        <p:spPr>
          <a:xfrm>
            <a:off x="729870" y="4946809"/>
            <a:ext cx="2828876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Navedi glavna i </a:t>
            </a:r>
            <a:endParaRPr lang="hr-HR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sporedna </a:t>
            </a:r>
          </a:p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spolna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obilježja.</a:t>
            </a:r>
          </a:p>
        </p:txBody>
      </p:sp>
    </p:spTree>
    <p:extLst>
      <p:ext uri="{BB962C8B-B14F-4D97-AF65-F5344CB8AC3E}">
        <p14:creationId xmlns:p14="http://schemas.microsoft.com/office/powerpoint/2010/main" xmlns="" val="92860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5A632384-533A-4D0A-BEEA-030AE9E886F7}"/>
              </a:ext>
            </a:extLst>
          </p:cNvPr>
          <p:cNvSpPr/>
          <p:nvPr/>
        </p:nvSpPr>
        <p:spPr>
          <a:xfrm>
            <a:off x="994186" y="2261383"/>
            <a:ext cx="6063856" cy="7890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Važni su za stvaranje potomaka i održavanje ljudske vrste. </a:t>
            </a: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E976101E-5A4A-49C8-85AE-AE19BC59259B}"/>
              </a:ext>
            </a:extLst>
          </p:cNvPr>
          <p:cNvSpPr/>
          <p:nvPr/>
        </p:nvSpPr>
        <p:spPr>
          <a:xfrm>
            <a:off x="665908" y="3329267"/>
            <a:ext cx="6578172" cy="21705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 smještaju u tijelu, spolni organi se dijele na:</a:t>
            </a:r>
          </a:p>
          <a:p>
            <a:endParaRPr lang="hr-H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VANJSKE - vidljivi su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UNUTARNJE - nisu vidljivi, u donjem dijelu </a:t>
            </a:r>
          </a:p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trbušne šupljine zaštićeni kostima zdjelice.</a:t>
            </a:r>
          </a:p>
        </p:txBody>
      </p:sp>
      <p:pic>
        <p:nvPicPr>
          <p:cNvPr id="4" name="Picture 5" descr="rad84F49.jpg">
            <a:extLst>
              <a:ext uri="{FF2B5EF4-FFF2-40B4-BE49-F238E27FC236}">
                <a16:creationId xmlns:a16="http://schemas.microsoft.com/office/drawing/2014/main" xmlns="" id="{A2B22E42-7DCC-464C-8DD5-43F7A22B80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431" y="1442720"/>
            <a:ext cx="1336703" cy="3408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adE213B.jpg">
            <a:extLst>
              <a:ext uri="{FF2B5EF4-FFF2-40B4-BE49-F238E27FC236}">
                <a16:creationId xmlns:a16="http://schemas.microsoft.com/office/drawing/2014/main" xmlns="" id="{939C2D89-9D63-4404-B1B3-A817510B669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1523" y="2091075"/>
            <a:ext cx="1131995" cy="340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E751B89-EED7-4E4B-89C6-80E9EAEB6505}"/>
              </a:ext>
            </a:extLst>
          </p:cNvPr>
          <p:cNvSpPr txBox="1"/>
          <p:nvPr/>
        </p:nvSpPr>
        <p:spPr>
          <a:xfrm>
            <a:off x="2253682" y="565056"/>
            <a:ext cx="3449422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Koja je uloga spolnih organa u </a:t>
            </a:r>
          </a:p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Životnom ciklusu čovjeka? 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ako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ih 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dijelimo prema smještaju?</a:t>
            </a:r>
            <a:endParaRPr lang="hr-HR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rad29FE6.jpg">
            <a:extLst>
              <a:ext uri="{FF2B5EF4-FFF2-40B4-BE49-F238E27FC236}">
                <a16:creationId xmlns:a16="http://schemas.microsoft.com/office/drawing/2014/main" xmlns="" id="{20A89A19-3F5E-49E4-95C1-4663157C175E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4" t="10820" r="2943" b="5453"/>
          <a:stretch/>
        </p:blipFill>
        <p:spPr bwMode="auto">
          <a:xfrm>
            <a:off x="3804207" y="1612129"/>
            <a:ext cx="4394478" cy="4511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9B77F023-83BA-424C-8876-FF77FDCBE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985742" y="533777"/>
            <a:ext cx="580334" cy="580334"/>
          </a:xfrm>
          <a:prstGeom prst="rect">
            <a:avLst/>
          </a:prstGeom>
        </p:spPr>
      </p:pic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xmlns="" id="{9191C45C-D478-4121-9DFC-E1A8288505F1}"/>
              </a:ext>
            </a:extLst>
          </p:cNvPr>
          <p:cNvCxnSpPr>
            <a:cxnSpLocks/>
          </p:cNvCxnSpPr>
          <p:nvPr/>
        </p:nvCxnSpPr>
        <p:spPr>
          <a:xfrm>
            <a:off x="5163292" y="4536489"/>
            <a:ext cx="3605570" cy="151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Pravokutnik: zaobljeni dijagonalni kutovi 23">
            <a:extLst>
              <a:ext uri="{FF2B5EF4-FFF2-40B4-BE49-F238E27FC236}">
                <a16:creationId xmlns:a16="http://schemas.microsoft.com/office/drawing/2014/main" xmlns="" id="{E3A51A21-E62F-4F9D-9800-D073E1CD7F1B}"/>
              </a:ext>
            </a:extLst>
          </p:cNvPr>
          <p:cNvSpPr/>
          <p:nvPr/>
        </p:nvSpPr>
        <p:spPr>
          <a:xfrm>
            <a:off x="8915023" y="4464202"/>
            <a:ext cx="2111043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DOSJEMENIK (2)</a:t>
            </a:r>
          </a:p>
        </p:txBody>
      </p:sp>
      <p:sp>
        <p:nvSpPr>
          <p:cNvPr id="26" name="Pravokutnik: zaobljeni dijagonalni kutovi 25">
            <a:extLst>
              <a:ext uri="{FF2B5EF4-FFF2-40B4-BE49-F238E27FC236}">
                <a16:creationId xmlns:a16="http://schemas.microsoft.com/office/drawing/2014/main" xmlns="" id="{26E985E7-76B5-4788-BB49-BBD0C7CBC5BC}"/>
              </a:ext>
            </a:extLst>
          </p:cNvPr>
          <p:cNvSpPr/>
          <p:nvPr/>
        </p:nvSpPr>
        <p:spPr>
          <a:xfrm>
            <a:off x="9044639" y="3290703"/>
            <a:ext cx="1751317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PROSTATA (1)</a:t>
            </a:r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xmlns="" id="{429FF3F7-20F4-42E8-A2E3-21F40E322E43}"/>
              </a:ext>
            </a:extLst>
          </p:cNvPr>
          <p:cNvCxnSpPr>
            <a:cxnSpLocks/>
          </p:cNvCxnSpPr>
          <p:nvPr/>
        </p:nvCxnSpPr>
        <p:spPr>
          <a:xfrm>
            <a:off x="6096000" y="3455544"/>
            <a:ext cx="2867599" cy="42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Pravokutnik: zaobljeni dijagonalni kutovi 29">
            <a:extLst>
              <a:ext uri="{FF2B5EF4-FFF2-40B4-BE49-F238E27FC236}">
                <a16:creationId xmlns:a16="http://schemas.microsoft.com/office/drawing/2014/main" xmlns="" id="{ED50C783-1547-45D8-BAB5-E0B191D16388}"/>
              </a:ext>
            </a:extLst>
          </p:cNvPr>
          <p:cNvSpPr/>
          <p:nvPr/>
        </p:nvSpPr>
        <p:spPr>
          <a:xfrm>
            <a:off x="9016865" y="2050525"/>
            <a:ext cx="2361687" cy="75264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SJEMENI MJEHURIĆ (2)</a:t>
            </a:r>
          </a:p>
        </p:txBody>
      </p:sp>
      <p:cxnSp>
        <p:nvCxnSpPr>
          <p:cNvPr id="32" name="Ravni poveznik sa strelicom 31">
            <a:extLst>
              <a:ext uri="{FF2B5EF4-FFF2-40B4-BE49-F238E27FC236}">
                <a16:creationId xmlns:a16="http://schemas.microsoft.com/office/drawing/2014/main" xmlns="" id="{03DB1868-708C-41E1-B404-E2A7493A9158}"/>
              </a:ext>
            </a:extLst>
          </p:cNvPr>
          <p:cNvCxnSpPr>
            <a:cxnSpLocks/>
          </p:cNvCxnSpPr>
          <p:nvPr/>
        </p:nvCxnSpPr>
        <p:spPr>
          <a:xfrm flipV="1">
            <a:off x="6480699" y="2426848"/>
            <a:ext cx="2434324" cy="863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Pravokutnik: zaobljeni dijagonalni kutovi 34">
            <a:extLst>
              <a:ext uri="{FF2B5EF4-FFF2-40B4-BE49-F238E27FC236}">
                <a16:creationId xmlns:a16="http://schemas.microsoft.com/office/drawing/2014/main" xmlns="" id="{0BD62B51-4054-487A-BE95-1DC16535BEE8}"/>
              </a:ext>
            </a:extLst>
          </p:cNvPr>
          <p:cNvSpPr/>
          <p:nvPr/>
        </p:nvSpPr>
        <p:spPr>
          <a:xfrm>
            <a:off x="8758278" y="5405647"/>
            <a:ext cx="1823905" cy="717521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MOŠNJA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(vanjski)</a:t>
            </a:r>
          </a:p>
        </p:txBody>
      </p:sp>
      <p:cxnSp>
        <p:nvCxnSpPr>
          <p:cNvPr id="36" name="Ravni poveznik sa strelicom 35">
            <a:extLst>
              <a:ext uri="{FF2B5EF4-FFF2-40B4-BE49-F238E27FC236}">
                <a16:creationId xmlns:a16="http://schemas.microsoft.com/office/drawing/2014/main" xmlns="" id="{79C75E57-E9F5-421B-96EE-155EF56982A2}"/>
              </a:ext>
            </a:extLst>
          </p:cNvPr>
          <p:cNvCxnSpPr>
            <a:cxnSpLocks/>
          </p:cNvCxnSpPr>
          <p:nvPr/>
        </p:nvCxnSpPr>
        <p:spPr>
          <a:xfrm>
            <a:off x="5146766" y="5308986"/>
            <a:ext cx="3491207" cy="336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Pravokutnik: zaobljeni dijagonalni kutovi 42">
            <a:extLst>
              <a:ext uri="{FF2B5EF4-FFF2-40B4-BE49-F238E27FC236}">
                <a16:creationId xmlns:a16="http://schemas.microsoft.com/office/drawing/2014/main" xmlns="" id="{44F73A61-F1C7-4F7A-BD72-2E022B434F99}"/>
              </a:ext>
            </a:extLst>
          </p:cNvPr>
          <p:cNvSpPr/>
          <p:nvPr/>
        </p:nvSpPr>
        <p:spPr>
          <a:xfrm>
            <a:off x="882927" y="1892884"/>
            <a:ext cx="2361687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SJEMENOVOD (2)</a:t>
            </a:r>
          </a:p>
        </p:txBody>
      </p:sp>
      <p:sp>
        <p:nvSpPr>
          <p:cNvPr id="44" name="Pravokutnik: zaobljeni dijagonalni kutovi 43">
            <a:extLst>
              <a:ext uri="{FF2B5EF4-FFF2-40B4-BE49-F238E27FC236}">
                <a16:creationId xmlns:a16="http://schemas.microsoft.com/office/drawing/2014/main" xmlns="" id="{4C0E4E59-BE98-4973-ABD0-D19B12C6F539}"/>
              </a:ext>
            </a:extLst>
          </p:cNvPr>
          <p:cNvSpPr/>
          <p:nvPr/>
        </p:nvSpPr>
        <p:spPr>
          <a:xfrm>
            <a:off x="840279" y="2863038"/>
            <a:ext cx="2361687" cy="759727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UD / PENIS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(vanjski)</a:t>
            </a:r>
          </a:p>
        </p:txBody>
      </p:sp>
      <p:sp>
        <p:nvSpPr>
          <p:cNvPr id="45" name="Pravokutnik: zaobljeni dijagonalni kutovi 44">
            <a:extLst>
              <a:ext uri="{FF2B5EF4-FFF2-40B4-BE49-F238E27FC236}">
                <a16:creationId xmlns:a16="http://schemas.microsoft.com/office/drawing/2014/main" xmlns="" id="{DFA8F9E3-203E-4C17-B2A9-56060248A007}"/>
              </a:ext>
            </a:extLst>
          </p:cNvPr>
          <p:cNvSpPr/>
          <p:nvPr/>
        </p:nvSpPr>
        <p:spPr>
          <a:xfrm>
            <a:off x="872343" y="4458401"/>
            <a:ext cx="2361687" cy="75972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MOKRAĆNO - SPOLNA CIJEV (1)</a:t>
            </a:r>
          </a:p>
        </p:txBody>
      </p:sp>
      <p:sp>
        <p:nvSpPr>
          <p:cNvPr id="46" name="Pravokutnik: zaobljeni dijagonalni kutovi 45">
            <a:extLst>
              <a:ext uri="{FF2B5EF4-FFF2-40B4-BE49-F238E27FC236}">
                <a16:creationId xmlns:a16="http://schemas.microsoft.com/office/drawing/2014/main" xmlns="" id="{8E688CE1-CEFD-4D52-9001-3212128A8EF6}"/>
              </a:ext>
            </a:extLst>
          </p:cNvPr>
          <p:cNvSpPr/>
          <p:nvPr/>
        </p:nvSpPr>
        <p:spPr>
          <a:xfrm>
            <a:off x="1246029" y="5679977"/>
            <a:ext cx="2361687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SJEMENIK (2)</a:t>
            </a:r>
          </a:p>
        </p:txBody>
      </p: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xmlns="" id="{A8167D05-8DB5-4613-A888-E2A3AF99F4CF}"/>
              </a:ext>
            </a:extLst>
          </p:cNvPr>
          <p:cNvCxnSpPr>
            <a:cxnSpLocks/>
          </p:cNvCxnSpPr>
          <p:nvPr/>
        </p:nvCxnSpPr>
        <p:spPr>
          <a:xfrm flipH="1">
            <a:off x="3302873" y="4873072"/>
            <a:ext cx="1792602" cy="1026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Ravni poveznik sa strelicom 48">
            <a:extLst>
              <a:ext uri="{FF2B5EF4-FFF2-40B4-BE49-F238E27FC236}">
                <a16:creationId xmlns:a16="http://schemas.microsoft.com/office/drawing/2014/main" xmlns="" id="{A89EC74D-C157-427F-BA06-2005C6D5D1B3}"/>
              </a:ext>
            </a:extLst>
          </p:cNvPr>
          <p:cNvCxnSpPr>
            <a:cxnSpLocks/>
          </p:cNvCxnSpPr>
          <p:nvPr/>
        </p:nvCxnSpPr>
        <p:spPr>
          <a:xfrm flipH="1" flipV="1">
            <a:off x="3087869" y="2216289"/>
            <a:ext cx="2071310" cy="1138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Ravni poveznik sa strelicom 50">
            <a:extLst>
              <a:ext uri="{FF2B5EF4-FFF2-40B4-BE49-F238E27FC236}">
                <a16:creationId xmlns:a16="http://schemas.microsoft.com/office/drawing/2014/main" xmlns="" id="{3622D97F-2501-4335-AFBC-B497B1E930FC}"/>
              </a:ext>
            </a:extLst>
          </p:cNvPr>
          <p:cNvCxnSpPr>
            <a:cxnSpLocks/>
          </p:cNvCxnSpPr>
          <p:nvPr/>
        </p:nvCxnSpPr>
        <p:spPr>
          <a:xfrm flipH="1" flipV="1">
            <a:off x="2796384" y="3362991"/>
            <a:ext cx="1544797" cy="948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Ravni poveznik sa strelicom 52">
            <a:extLst>
              <a:ext uri="{FF2B5EF4-FFF2-40B4-BE49-F238E27FC236}">
                <a16:creationId xmlns:a16="http://schemas.microsoft.com/office/drawing/2014/main" xmlns="" id="{DAC884C9-3096-4B3E-B99F-764DEDAA8B2D}"/>
              </a:ext>
            </a:extLst>
          </p:cNvPr>
          <p:cNvCxnSpPr>
            <a:cxnSpLocks/>
          </p:cNvCxnSpPr>
          <p:nvPr/>
        </p:nvCxnSpPr>
        <p:spPr>
          <a:xfrm flipH="1">
            <a:off x="3048172" y="4457680"/>
            <a:ext cx="1398782" cy="271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1D7FD848-6056-420A-B906-7E07035519AB}"/>
              </a:ext>
            </a:extLst>
          </p:cNvPr>
          <p:cNvSpPr txBox="1"/>
          <p:nvPr/>
        </p:nvSpPr>
        <p:spPr>
          <a:xfrm>
            <a:off x="354785" y="377669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muške spolne organe i opiši ulogu svakog od njih. </a:t>
            </a:r>
          </a:p>
        </p:txBody>
      </p:sp>
    </p:spTree>
    <p:extLst>
      <p:ext uri="{BB962C8B-B14F-4D97-AF65-F5344CB8AC3E}">
        <p14:creationId xmlns:p14="http://schemas.microsoft.com/office/powerpoint/2010/main" xmlns="" val="20850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dijagonalni kutovi 1">
            <a:extLst>
              <a:ext uri="{FF2B5EF4-FFF2-40B4-BE49-F238E27FC236}">
                <a16:creationId xmlns:a16="http://schemas.microsoft.com/office/drawing/2014/main" xmlns="" id="{A1580E91-28EF-42DE-8982-AE837A7D4D8F}"/>
              </a:ext>
            </a:extLst>
          </p:cNvPr>
          <p:cNvSpPr/>
          <p:nvPr/>
        </p:nvSpPr>
        <p:spPr>
          <a:xfrm>
            <a:off x="582825" y="5361182"/>
            <a:ext cx="10168032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SJEMENOVODI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cjevasti parni organi kojima prolaze spermiji od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dosjemenika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prostate.  </a:t>
            </a:r>
          </a:p>
        </p:txBody>
      </p:sp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1F3E80F2-BEAD-4CEF-A873-688611CD49C2}"/>
              </a:ext>
            </a:extLst>
          </p:cNvPr>
          <p:cNvSpPr/>
          <p:nvPr/>
        </p:nvSpPr>
        <p:spPr>
          <a:xfrm>
            <a:off x="582826" y="1874111"/>
            <a:ext cx="11117943" cy="717521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MOŠNJA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mišićna kožasta vrećica u koju se iz trbušne šupljine spuštaju sjemenici prije rođenja. 		    Ima termostatsku ulogu.</a:t>
            </a:r>
          </a:p>
        </p:txBody>
      </p:sp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xmlns="" id="{22784DDE-61E9-4A7B-9277-BA0D383BB88B}"/>
              </a:ext>
            </a:extLst>
          </p:cNvPr>
          <p:cNvSpPr/>
          <p:nvPr/>
        </p:nvSpPr>
        <p:spPr>
          <a:xfrm>
            <a:off x="582825" y="4343305"/>
            <a:ext cx="10523138" cy="514382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DOSJEMENICI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 sjemenicima, u njih dolaze i tu sazrijevaju spermiji nastali u sjemenicima. </a:t>
            </a:r>
          </a:p>
        </p:txBody>
      </p:sp>
      <p:sp>
        <p:nvSpPr>
          <p:cNvPr id="7" name="Pravokutnik: zaobljeni dijagonalni kutovi 6">
            <a:extLst>
              <a:ext uri="{FF2B5EF4-FFF2-40B4-BE49-F238E27FC236}">
                <a16:creationId xmlns:a16="http://schemas.microsoft.com/office/drawing/2014/main" xmlns="" id="{8E6A87C7-D5AE-4496-B704-7EA357BC1FC9}"/>
              </a:ext>
            </a:extLst>
          </p:cNvPr>
          <p:cNvSpPr/>
          <p:nvPr/>
        </p:nvSpPr>
        <p:spPr>
          <a:xfrm>
            <a:off x="582826" y="814028"/>
            <a:ext cx="10523139" cy="759727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SPOLNI UD / PENIS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vanjski organ spolnog sustava opskrbljen krvnim žilama i živcima, mišićno-spužvaste građe s osjetilnim stanicama.</a:t>
            </a:r>
          </a:p>
        </p:txBody>
      </p:sp>
      <p:sp>
        <p:nvSpPr>
          <p:cNvPr id="9" name="Pravokutnik: zaobljeni dijagonalni kutovi 8">
            <a:extLst>
              <a:ext uri="{FF2B5EF4-FFF2-40B4-BE49-F238E27FC236}">
                <a16:creationId xmlns:a16="http://schemas.microsoft.com/office/drawing/2014/main" xmlns="" id="{7B797131-7707-4864-8372-9D083EBFAD55}"/>
              </a:ext>
            </a:extLst>
          </p:cNvPr>
          <p:cNvSpPr/>
          <p:nvPr/>
        </p:nvSpPr>
        <p:spPr>
          <a:xfrm>
            <a:off x="582825" y="2937183"/>
            <a:ext cx="10780591" cy="1164299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SJEMENICI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parne muške spolne žlijezde smještene u mošnji i građene od sustava kanalića u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kojima se stvaraju </a:t>
            </a:r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SPERMIJI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muške spolne stanice.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- luče i muške spolne hormone (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TESTOSTERON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dr.) koji djeluju na razvoj fizičkih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obilježja muškaraca. </a:t>
            </a:r>
          </a:p>
        </p:txBody>
      </p:sp>
    </p:spTree>
    <p:extLst>
      <p:ext uri="{BB962C8B-B14F-4D97-AF65-F5344CB8AC3E}">
        <p14:creationId xmlns:p14="http://schemas.microsoft.com/office/powerpoint/2010/main" xmlns="" val="29941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dijagonalni kutovi 1">
            <a:extLst>
              <a:ext uri="{FF2B5EF4-FFF2-40B4-BE49-F238E27FC236}">
                <a16:creationId xmlns:a16="http://schemas.microsoft.com/office/drawing/2014/main" xmlns="" id="{4FC6E531-C178-4518-91AE-38584DC0A5A8}"/>
              </a:ext>
            </a:extLst>
          </p:cNvPr>
          <p:cNvSpPr/>
          <p:nvPr/>
        </p:nvSpPr>
        <p:spPr>
          <a:xfrm>
            <a:off x="600112" y="2060033"/>
            <a:ext cx="10971454" cy="1088103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PROSTATA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žlijezda ispod mokraćnog mjehura u kojoj se spajaju sjemenovodi i mokraćna cijev.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- luči lužnatu tekućinu koja zajedno sa spermijima i tekućinom iz sjemenih mjehurića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tvori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SPERMU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Pravokutnik: zaobljeni dijagonalni kutovi 2">
            <a:extLst>
              <a:ext uri="{FF2B5EF4-FFF2-40B4-BE49-F238E27FC236}">
                <a16:creationId xmlns:a16="http://schemas.microsoft.com/office/drawing/2014/main" xmlns="" id="{D92EC99D-D838-4554-A69F-C03E851C1787}"/>
              </a:ext>
            </a:extLst>
          </p:cNvPr>
          <p:cNvSpPr/>
          <p:nvPr/>
        </p:nvSpPr>
        <p:spPr>
          <a:xfrm>
            <a:off x="554056" y="870505"/>
            <a:ext cx="11083885" cy="75264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SJEMENI MJEHURIĆI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parne žlijezde koje izlučuju tekućinu s hranjivim tvarima za prehranu spermija. </a:t>
            </a:r>
          </a:p>
        </p:txBody>
      </p:sp>
      <p:sp>
        <p:nvSpPr>
          <p:cNvPr id="4" name="Pravokutnik: zaobljeni dijagonalni kutovi 3">
            <a:extLst>
              <a:ext uri="{FF2B5EF4-FFF2-40B4-BE49-F238E27FC236}">
                <a16:creationId xmlns:a16="http://schemas.microsoft.com/office/drawing/2014/main" xmlns="" id="{09F8A033-63C6-427F-AC26-2795B3E54121}"/>
              </a:ext>
            </a:extLst>
          </p:cNvPr>
          <p:cNvSpPr/>
          <p:nvPr/>
        </p:nvSpPr>
        <p:spPr>
          <a:xfrm>
            <a:off x="600112" y="3585017"/>
            <a:ext cx="10971454" cy="759727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MOKRAĆNO - SPOLNA CIJEV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unutar spolnog uda za prolaz mokraće i sperme, koje nikad ne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 prolaze u isto vrijeme. 					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479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141AEFB2-CC17-4A2C-98F0-3472C5E06F76}"/>
              </a:ext>
            </a:extLst>
          </p:cNvPr>
          <p:cNvSpPr/>
          <p:nvPr/>
        </p:nvSpPr>
        <p:spPr>
          <a:xfrm>
            <a:off x="1018985" y="1248346"/>
            <a:ext cx="8969873" cy="8611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STANIČNA GRAĐA, METABOLIZAM, PODRAŽLJIVOST I PROVODLJIVOST, RAST, RAZVOJ I RAZMNOŽAVANJE, itd.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9652BE6D-7F12-4BFF-8FCB-5A7D12EECB35}"/>
              </a:ext>
            </a:extLst>
          </p:cNvPr>
          <p:cNvSpPr/>
          <p:nvPr/>
        </p:nvSpPr>
        <p:spPr>
          <a:xfrm>
            <a:off x="1018985" y="3297221"/>
            <a:ext cx="8107260" cy="66237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Povećava se njihov volumen i masa te se mijenjaju i razvijaju.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2D8B3F51-9ED8-47A5-B013-1EC56A87D381}"/>
              </a:ext>
            </a:extLst>
          </p:cNvPr>
          <p:cNvSpPr/>
          <p:nvPr/>
        </p:nvSpPr>
        <p:spPr>
          <a:xfrm>
            <a:off x="5311808" y="4304222"/>
            <a:ext cx="2008301" cy="7078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HRANE.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07ACAA41-16E3-4EEE-AE98-DEBA36B4C172}"/>
              </a:ext>
            </a:extLst>
          </p:cNvPr>
          <p:cNvSpPr/>
          <p:nvPr/>
        </p:nvSpPr>
        <p:spPr>
          <a:xfrm>
            <a:off x="5690586" y="5332334"/>
            <a:ext cx="3950563" cy="7078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Povećanjem broja stanica.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EA997FD-9D86-4167-B414-DEF8119D90B0}"/>
              </a:ext>
            </a:extLst>
          </p:cNvPr>
          <p:cNvSpPr txBox="1"/>
          <p:nvPr/>
        </p:nvSpPr>
        <p:spPr>
          <a:xfrm>
            <a:off x="816746" y="600246"/>
            <a:ext cx="3950563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Navedi obilježja živih bića.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B18469A-4E14-402B-8448-F213A2701644}"/>
              </a:ext>
            </a:extLst>
          </p:cNvPr>
          <p:cNvSpPr txBox="1"/>
          <p:nvPr/>
        </p:nvSpPr>
        <p:spPr>
          <a:xfrm>
            <a:off x="816745" y="2269109"/>
            <a:ext cx="395056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se događa rastom živih bića?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A8113FB-21DA-4596-940C-A0DB9368189D}"/>
              </a:ext>
            </a:extLst>
          </p:cNvPr>
          <p:cNvSpPr txBox="1"/>
          <p:nvPr/>
        </p:nvSpPr>
        <p:spPr>
          <a:xfrm>
            <a:off x="1079181" y="4304222"/>
            <a:ext cx="3950563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Odakle im energija za navedeno?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1145456-AC1C-4629-9902-E1863FB56014}"/>
              </a:ext>
            </a:extLst>
          </p:cNvPr>
          <p:cNvSpPr txBox="1"/>
          <p:nvPr/>
        </p:nvSpPr>
        <p:spPr>
          <a:xfrm>
            <a:off x="1477392" y="5409598"/>
            <a:ext cx="3950563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 koji način tijelo raste?</a:t>
            </a:r>
          </a:p>
        </p:txBody>
      </p:sp>
    </p:spTree>
    <p:extLst>
      <p:ext uri="{BB962C8B-B14F-4D97-AF65-F5344CB8AC3E}">
        <p14:creationId xmlns:p14="http://schemas.microsoft.com/office/powerpoint/2010/main" xmlns="" val="273756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52592038-C1E7-42C1-9672-3098CC546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83728" y="486156"/>
            <a:ext cx="494178" cy="750954"/>
          </a:xfrm>
          <a:prstGeom prst="rect">
            <a:avLst/>
          </a:prstGeom>
        </p:spPr>
      </p:pic>
      <p:pic>
        <p:nvPicPr>
          <p:cNvPr id="28" name="Picture 9" descr="rad9E457.jpg">
            <a:extLst>
              <a:ext uri="{FF2B5EF4-FFF2-40B4-BE49-F238E27FC236}">
                <a16:creationId xmlns:a16="http://schemas.microsoft.com/office/drawing/2014/main" xmlns="" id="{1618D97D-956E-4DB5-A05A-B0FEA19062A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7" t="14150" r="3805" b="4804"/>
          <a:stretch/>
        </p:blipFill>
        <p:spPr bwMode="auto">
          <a:xfrm>
            <a:off x="3892731" y="1690688"/>
            <a:ext cx="4344684" cy="4335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jeva vitičasta zagrada 39">
            <a:extLst>
              <a:ext uri="{FF2B5EF4-FFF2-40B4-BE49-F238E27FC236}">
                <a16:creationId xmlns:a16="http://schemas.microsoft.com/office/drawing/2014/main" xmlns="" id="{D455055C-12D7-443B-9AD7-AF003B03DBA1}"/>
              </a:ext>
            </a:extLst>
          </p:cNvPr>
          <p:cNvSpPr/>
          <p:nvPr/>
        </p:nvSpPr>
        <p:spPr>
          <a:xfrm>
            <a:off x="1568693" y="3701615"/>
            <a:ext cx="441447" cy="1540945"/>
          </a:xfrm>
          <a:prstGeom prst="lef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xmlns="" id="{66DDA6FC-B3E3-4635-87FC-EDD37C1F0655}"/>
              </a:ext>
            </a:extLst>
          </p:cNvPr>
          <p:cNvCxnSpPr>
            <a:cxnSpLocks/>
          </p:cNvCxnSpPr>
          <p:nvPr/>
        </p:nvCxnSpPr>
        <p:spPr>
          <a:xfrm flipV="1">
            <a:off x="6169826" y="2086207"/>
            <a:ext cx="2434324" cy="612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Pravokutnik: zaobljeni dijagonalni kutovi 47">
            <a:extLst>
              <a:ext uri="{FF2B5EF4-FFF2-40B4-BE49-F238E27FC236}">
                <a16:creationId xmlns:a16="http://schemas.microsoft.com/office/drawing/2014/main" xmlns="" id="{29A778F9-1121-4018-B69C-92D05397CC23}"/>
              </a:ext>
            </a:extLst>
          </p:cNvPr>
          <p:cNvSpPr/>
          <p:nvPr/>
        </p:nvSpPr>
        <p:spPr>
          <a:xfrm>
            <a:off x="8751106" y="1696690"/>
            <a:ext cx="1546421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JAJNIK (2)</a:t>
            </a:r>
          </a:p>
        </p:txBody>
      </p:sp>
      <p:sp>
        <p:nvSpPr>
          <p:cNvPr id="49" name="Pravokutnik: zaobljeni dijagonalni kutovi 48">
            <a:extLst>
              <a:ext uri="{FF2B5EF4-FFF2-40B4-BE49-F238E27FC236}">
                <a16:creationId xmlns:a16="http://schemas.microsoft.com/office/drawing/2014/main" xmlns="" id="{F7740159-8F68-486E-BD08-0F890CE2A66A}"/>
              </a:ext>
            </a:extLst>
          </p:cNvPr>
          <p:cNvSpPr/>
          <p:nvPr/>
        </p:nvSpPr>
        <p:spPr>
          <a:xfrm>
            <a:off x="8919567" y="2614817"/>
            <a:ext cx="1733554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JAJOVOD (2)</a:t>
            </a:r>
          </a:p>
        </p:txBody>
      </p:sp>
      <p:cxnSp>
        <p:nvCxnSpPr>
          <p:cNvPr id="50" name="Ravni poveznik sa strelicom 49">
            <a:extLst>
              <a:ext uri="{FF2B5EF4-FFF2-40B4-BE49-F238E27FC236}">
                <a16:creationId xmlns:a16="http://schemas.microsoft.com/office/drawing/2014/main" xmlns="" id="{08328A92-7459-4F59-9772-26BDFF88032D}"/>
              </a:ext>
            </a:extLst>
          </p:cNvPr>
          <p:cNvCxnSpPr>
            <a:cxnSpLocks/>
          </p:cNvCxnSpPr>
          <p:nvPr/>
        </p:nvCxnSpPr>
        <p:spPr>
          <a:xfrm>
            <a:off x="5630636" y="2824332"/>
            <a:ext cx="3120470" cy="54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Pravokutnik: zaobljeni dijagonalni kutovi 50">
            <a:extLst>
              <a:ext uri="{FF2B5EF4-FFF2-40B4-BE49-F238E27FC236}">
                <a16:creationId xmlns:a16="http://schemas.microsoft.com/office/drawing/2014/main" xmlns="" id="{0D3993FA-BE52-4BB7-902F-B0BA057AE9C4}"/>
              </a:ext>
            </a:extLst>
          </p:cNvPr>
          <p:cNvSpPr/>
          <p:nvPr/>
        </p:nvSpPr>
        <p:spPr>
          <a:xfrm>
            <a:off x="9362674" y="3468437"/>
            <a:ext cx="1965233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MATERNICA (1)</a:t>
            </a:r>
          </a:p>
        </p:txBody>
      </p:sp>
      <p:cxnSp>
        <p:nvCxnSpPr>
          <p:cNvPr id="52" name="Ravni poveznik sa strelicom 51">
            <a:extLst>
              <a:ext uri="{FF2B5EF4-FFF2-40B4-BE49-F238E27FC236}">
                <a16:creationId xmlns:a16="http://schemas.microsoft.com/office/drawing/2014/main" xmlns="" id="{184B751D-41F7-438D-AB32-48A83D2BFC8D}"/>
              </a:ext>
            </a:extLst>
          </p:cNvPr>
          <p:cNvCxnSpPr>
            <a:cxnSpLocks/>
          </p:cNvCxnSpPr>
          <p:nvPr/>
        </p:nvCxnSpPr>
        <p:spPr>
          <a:xfrm>
            <a:off x="6356412" y="3307180"/>
            <a:ext cx="2902998" cy="3944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Pravokutnik: zaobljeni dijagonalni kutovi 52">
            <a:extLst>
              <a:ext uri="{FF2B5EF4-FFF2-40B4-BE49-F238E27FC236}">
                <a16:creationId xmlns:a16="http://schemas.microsoft.com/office/drawing/2014/main" xmlns="" id="{CD91B3F2-BE32-42DB-9DF7-DAD1686213F7}"/>
              </a:ext>
            </a:extLst>
          </p:cNvPr>
          <p:cNvSpPr/>
          <p:nvPr/>
        </p:nvSpPr>
        <p:spPr>
          <a:xfrm>
            <a:off x="9106700" y="4328885"/>
            <a:ext cx="1821712" cy="514382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RODNICA (1)</a:t>
            </a:r>
          </a:p>
        </p:txBody>
      </p:sp>
      <p:cxnSp>
        <p:nvCxnSpPr>
          <p:cNvPr id="54" name="Ravni poveznik sa strelicom 53">
            <a:extLst>
              <a:ext uri="{FF2B5EF4-FFF2-40B4-BE49-F238E27FC236}">
                <a16:creationId xmlns:a16="http://schemas.microsoft.com/office/drawing/2014/main" xmlns="" id="{36EA5916-F44B-448C-997C-BFC0A1F81933}"/>
              </a:ext>
            </a:extLst>
          </p:cNvPr>
          <p:cNvCxnSpPr>
            <a:cxnSpLocks/>
          </p:cNvCxnSpPr>
          <p:nvPr/>
        </p:nvCxnSpPr>
        <p:spPr>
          <a:xfrm>
            <a:off x="6187736" y="4305670"/>
            <a:ext cx="2831977" cy="280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Pravokutnik: zaobljeni dijagonalni kutovi 54">
            <a:extLst>
              <a:ext uri="{FF2B5EF4-FFF2-40B4-BE49-F238E27FC236}">
                <a16:creationId xmlns:a16="http://schemas.microsoft.com/office/drawing/2014/main" xmlns="" id="{B84765A9-9195-405B-8855-DE6BDE3870FD}"/>
              </a:ext>
            </a:extLst>
          </p:cNvPr>
          <p:cNvSpPr/>
          <p:nvPr/>
        </p:nvSpPr>
        <p:spPr>
          <a:xfrm>
            <a:off x="2073506" y="4942114"/>
            <a:ext cx="1546421" cy="647576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i MALE USNE</a:t>
            </a:r>
          </a:p>
        </p:txBody>
      </p:sp>
      <p:sp>
        <p:nvSpPr>
          <p:cNvPr id="56" name="Pravokutnik: zaobljeni dijagonalni kutovi 55">
            <a:extLst>
              <a:ext uri="{FF2B5EF4-FFF2-40B4-BE49-F238E27FC236}">
                <a16:creationId xmlns:a16="http://schemas.microsoft.com/office/drawing/2014/main" xmlns="" id="{98E3C48E-A1FC-454F-9D33-0EAF51CDD628}"/>
              </a:ext>
            </a:extLst>
          </p:cNvPr>
          <p:cNvSpPr/>
          <p:nvPr/>
        </p:nvSpPr>
        <p:spPr>
          <a:xfrm>
            <a:off x="2034487" y="3504397"/>
            <a:ext cx="1546421" cy="647577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KLITORIS (DRAŽICA)</a:t>
            </a:r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:a16="http://schemas.microsoft.com/office/drawing/2014/main" xmlns="" id="{BC886884-FFB0-405E-AEC6-2A41E3E10F65}"/>
              </a:ext>
            </a:extLst>
          </p:cNvPr>
          <p:cNvCxnSpPr>
            <a:cxnSpLocks/>
          </p:cNvCxnSpPr>
          <p:nvPr/>
        </p:nvCxnSpPr>
        <p:spPr>
          <a:xfrm flipH="1" flipV="1">
            <a:off x="3424476" y="3866605"/>
            <a:ext cx="1392690" cy="537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Ravni poveznik sa strelicom 61">
            <a:extLst>
              <a:ext uri="{FF2B5EF4-FFF2-40B4-BE49-F238E27FC236}">
                <a16:creationId xmlns:a16="http://schemas.microsoft.com/office/drawing/2014/main" xmlns="" id="{D19BAE3A-1D68-4413-8A6A-ABFEC0D2B58D}"/>
              </a:ext>
            </a:extLst>
          </p:cNvPr>
          <p:cNvCxnSpPr>
            <a:cxnSpLocks/>
          </p:cNvCxnSpPr>
          <p:nvPr/>
        </p:nvCxnSpPr>
        <p:spPr>
          <a:xfrm flipH="1">
            <a:off x="3525996" y="4690113"/>
            <a:ext cx="1807532" cy="477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Pravokutnik: zaobljeni dijagonalni kutovi 67">
            <a:extLst>
              <a:ext uri="{FF2B5EF4-FFF2-40B4-BE49-F238E27FC236}">
                <a16:creationId xmlns:a16="http://schemas.microsoft.com/office/drawing/2014/main" xmlns="" id="{F38C7C92-245B-4A67-BC5A-6EA7A2546B4F}"/>
              </a:ext>
            </a:extLst>
          </p:cNvPr>
          <p:cNvSpPr/>
          <p:nvPr/>
        </p:nvSpPr>
        <p:spPr>
          <a:xfrm>
            <a:off x="165199" y="4163842"/>
            <a:ext cx="1324085" cy="753558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STIDNICA</a:t>
            </a:r>
          </a:p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(vanjski)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A4DD62FA-604E-4D16-9883-F8E6A65C5448}"/>
              </a:ext>
            </a:extLst>
          </p:cNvPr>
          <p:cNvSpPr txBox="1"/>
          <p:nvPr/>
        </p:nvSpPr>
        <p:spPr>
          <a:xfrm>
            <a:off x="354785" y="377669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ženske spolne organe i opiši ulogu svakog od njih. </a:t>
            </a:r>
          </a:p>
        </p:txBody>
      </p:sp>
    </p:spTree>
    <p:extLst>
      <p:ext uri="{BB962C8B-B14F-4D97-AF65-F5344CB8AC3E}">
        <p14:creationId xmlns:p14="http://schemas.microsoft.com/office/powerpoint/2010/main" xmlns="" val="404135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1" grpId="0" animBg="1"/>
      <p:bldP spid="53" grpId="0" animBg="1"/>
      <p:bldP spid="55" grpId="0" animBg="1"/>
      <p:bldP spid="56" grpId="0" animBg="1"/>
      <p:bldP spid="6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dijagonalni kutovi 3">
            <a:extLst>
              <a:ext uri="{FF2B5EF4-FFF2-40B4-BE49-F238E27FC236}">
                <a16:creationId xmlns:a16="http://schemas.microsoft.com/office/drawing/2014/main" xmlns="" id="{8B1A6101-04E0-45B9-9D1C-A80163ED021E}"/>
              </a:ext>
            </a:extLst>
          </p:cNvPr>
          <p:cNvSpPr/>
          <p:nvPr/>
        </p:nvSpPr>
        <p:spPr>
          <a:xfrm>
            <a:off x="855927" y="751038"/>
            <a:ext cx="10584233" cy="1330960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STIDNICA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 vanjski, vidljivi dio ženskih spolnih organa, sastoji se od VELIKIH I MALIH USANA 		          - na spoju malih usana nalazi se KLITORIS (DRAŽICA) spužvaste građe s velikim 			     brojem osjetilnih stanica</a:t>
            </a:r>
          </a:p>
        </p:txBody>
      </p:sp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6B660B7A-BB62-4A05-950A-A28AE67CB899}"/>
              </a:ext>
            </a:extLst>
          </p:cNvPr>
          <p:cNvSpPr/>
          <p:nvPr/>
        </p:nvSpPr>
        <p:spPr>
          <a:xfrm>
            <a:off x="855926" y="2489523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RODNICA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počinje otvorom u stidnicu, cjevaste građe i mišićnih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stijenki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na njezinu početnom dijelu nalazi se </a:t>
            </a:r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DJEVIČNJAK (HIMEN)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koji ima otvor za 			     normalno protjecanje menstrualne krvi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- pri 1. spolnom odnosu dolazi do krvarenja u njegovu području  </a:t>
            </a:r>
          </a:p>
        </p:txBody>
      </p:sp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xmlns="" id="{AA97D667-8086-4A9B-985A-B26F462C9440}"/>
              </a:ext>
            </a:extLst>
          </p:cNvPr>
          <p:cNvSpPr/>
          <p:nvPr/>
        </p:nvSpPr>
        <p:spPr>
          <a:xfrm>
            <a:off x="855926" y="4430484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MATERNICA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mišićni elastični organ koji se sastoji od tijela i vrata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- u njezinoj se sluznici ugnijezdi oplođena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JAJNA STANICA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razvija plod tijekom 		          trudnoće</a:t>
            </a:r>
          </a:p>
          <a:p>
            <a:pPr algn="just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- ako ne dođe do oplodnje, njezina sluznica se ljušti i obnavlja tijekom 					   menstrualnog ciklusa  </a:t>
            </a:r>
          </a:p>
        </p:txBody>
      </p:sp>
    </p:spTree>
    <p:extLst>
      <p:ext uri="{BB962C8B-B14F-4D97-AF65-F5344CB8AC3E}">
        <p14:creationId xmlns:p14="http://schemas.microsoft.com/office/powerpoint/2010/main" xmlns="" val="70391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dijagonalni kutovi 4">
            <a:extLst>
              <a:ext uri="{FF2B5EF4-FFF2-40B4-BE49-F238E27FC236}">
                <a16:creationId xmlns:a16="http://schemas.microsoft.com/office/drawing/2014/main" xmlns="" id="{6B660B7A-BB62-4A05-950A-A28AE67CB899}"/>
              </a:ext>
            </a:extLst>
          </p:cNvPr>
          <p:cNvSpPr/>
          <p:nvPr/>
        </p:nvSpPr>
        <p:spPr>
          <a:xfrm>
            <a:off x="707363" y="661124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JAJNICI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parne ženske spolne žlijezde smještene u donjem dijelu trbušne šupljine u kojima 			   se od rođenja nalaze nezrele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JAJNE STANICE</a:t>
            </a:r>
          </a:p>
          <a:p>
            <a:pPr marL="1200150" lvl="2" indent="-285750" algn="just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utjecajem spolnih hormona počinju sazrijevati u doba puberteta</a:t>
            </a:r>
          </a:p>
          <a:p>
            <a:pPr marL="1200150" lvl="2" indent="-285750" algn="just">
              <a:buFontTx/>
              <a:buChar char="-"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izlučuju ženske spolne hormone koji utječu na fizička obilježja žena</a:t>
            </a:r>
          </a:p>
        </p:txBody>
      </p:sp>
      <p:sp>
        <p:nvSpPr>
          <p:cNvPr id="6" name="Pravokutnik: zaobljeni dijagonalni kutovi 5">
            <a:extLst>
              <a:ext uri="{FF2B5EF4-FFF2-40B4-BE49-F238E27FC236}">
                <a16:creationId xmlns:a16="http://schemas.microsoft.com/office/drawing/2014/main" xmlns="" id="{21A447E4-808D-4F0E-86EC-48C6431BDA0B}"/>
              </a:ext>
            </a:extLst>
          </p:cNvPr>
          <p:cNvSpPr/>
          <p:nvPr/>
        </p:nvSpPr>
        <p:spPr>
          <a:xfrm>
            <a:off x="707363" y="2469604"/>
            <a:ext cx="10472474" cy="153343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JAJOVODI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parni cjevasti organi za provođenje jajne stanice do maternice u kojima se u 				 pravilu događa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OPLODNJA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Picture 10" descr="rad3B14B.jpg">
            <a:extLst>
              <a:ext uri="{FF2B5EF4-FFF2-40B4-BE49-F238E27FC236}">
                <a16:creationId xmlns:a16="http://schemas.microsoft.com/office/drawing/2014/main" xmlns="" id="{C72FDB49-E3B3-4327-B248-7C966AB0E2E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978" y="3815660"/>
            <a:ext cx="2835771" cy="2221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xmlns="" id="{72C8BB8B-52F9-469B-97AD-E869139A7340}"/>
              </a:ext>
            </a:extLst>
          </p:cNvPr>
          <p:cNvCxnSpPr>
            <a:cxnSpLocks/>
          </p:cNvCxnSpPr>
          <p:nvPr/>
        </p:nvCxnSpPr>
        <p:spPr>
          <a:xfrm flipH="1">
            <a:off x="5447087" y="4653280"/>
            <a:ext cx="21729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xmlns="" id="{13E0D6A2-0F4E-41B2-BFD9-2C689F5598B0}"/>
              </a:ext>
            </a:extLst>
          </p:cNvPr>
          <p:cNvCxnSpPr>
            <a:cxnSpLocks/>
          </p:cNvCxnSpPr>
          <p:nvPr/>
        </p:nvCxnSpPr>
        <p:spPr>
          <a:xfrm flipV="1">
            <a:off x="8371840" y="4968240"/>
            <a:ext cx="1066800" cy="223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3E9742D-1C0A-479A-83EB-63917110EE71}"/>
              </a:ext>
            </a:extLst>
          </p:cNvPr>
          <p:cNvSpPr txBox="1"/>
          <p:nvPr/>
        </p:nvSpPr>
        <p:spPr>
          <a:xfrm>
            <a:off x="4256007" y="4373596"/>
            <a:ext cx="116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bg1"/>
                </a:solidFill>
              </a:rPr>
              <a:t>jajna </a:t>
            </a:r>
          </a:p>
          <a:p>
            <a:pPr algn="ctr"/>
            <a:r>
              <a:rPr lang="hr-HR" i="1" dirty="0">
                <a:solidFill>
                  <a:schemeClr val="bg1"/>
                </a:solidFill>
              </a:rPr>
              <a:t>stanica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FAF159B-4773-4CB5-BE81-BDCDCE9614C4}"/>
              </a:ext>
            </a:extLst>
          </p:cNvPr>
          <p:cNvSpPr txBox="1"/>
          <p:nvPr/>
        </p:nvSpPr>
        <p:spPr>
          <a:xfrm>
            <a:off x="9301564" y="4435450"/>
            <a:ext cx="190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err="1">
                <a:solidFill>
                  <a:schemeClr val="bg1"/>
                </a:solidFill>
              </a:rPr>
              <a:t>spermalna</a:t>
            </a:r>
            <a:r>
              <a:rPr lang="hr-HR" i="1" dirty="0">
                <a:solidFill>
                  <a:schemeClr val="bg1"/>
                </a:solidFill>
              </a:rPr>
              <a:t> stanica</a:t>
            </a:r>
          </a:p>
        </p:txBody>
      </p:sp>
    </p:spTree>
    <p:extLst>
      <p:ext uri="{BB962C8B-B14F-4D97-AF65-F5344CB8AC3E}">
        <p14:creationId xmlns:p14="http://schemas.microsoft.com/office/powerpoint/2010/main" xmlns="" val="208376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ad8A0A8.jpg">
            <a:extLst>
              <a:ext uri="{FF2B5EF4-FFF2-40B4-BE49-F238E27FC236}">
                <a16:creationId xmlns:a16="http://schemas.microsoft.com/office/drawing/2014/main" xmlns="" id="{EFA0AC31-A425-4EC0-B540-DADDA07B6A3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959" y="4897356"/>
            <a:ext cx="4012865" cy="1273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3B9F2D22-70A6-44D1-8EF3-FA7603286C9E}"/>
              </a:ext>
            </a:extLst>
          </p:cNvPr>
          <p:cNvSpPr/>
          <p:nvPr/>
        </p:nvSpPr>
        <p:spPr>
          <a:xfrm>
            <a:off x="606757" y="1205999"/>
            <a:ext cx="10280274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MEJOZA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dioba kojom nastaju spolne stanice koje su važne za proces razmnožavanja.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504A186D-E140-4F8A-A316-66A7D2BB247C}"/>
              </a:ext>
            </a:extLst>
          </p:cNvPr>
          <p:cNvSpPr/>
          <p:nvPr/>
        </p:nvSpPr>
        <p:spPr>
          <a:xfrm>
            <a:off x="559136" y="5140960"/>
            <a:ext cx="6457519" cy="9143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Nastale stanice se dalje dijele u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MEJOZI II.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je slična mitozi gdje dvostruki kromosomi postaju JEDNOSTRUKI.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68265228-B400-4396-AE51-D92AB9B51341}"/>
              </a:ext>
            </a:extLst>
          </p:cNvPr>
          <p:cNvSpPr/>
          <p:nvPr/>
        </p:nvSpPr>
        <p:spPr>
          <a:xfrm>
            <a:off x="548976" y="3595155"/>
            <a:ext cx="10700386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u diobu uđe stanica s 4 dvostruka kromosoma, nakon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MEJOZE I.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nastat će 2 stanice s POLOVIČNIM brojem kromosoma, odnosno broj kromosoma se REDUCIRAO (PREPOLOVIO) i nastale su 2 stanice svaka s 2 dvostruka kromosoma s RAZLIČITIM sastavom gena.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DBCBFD8-5A3A-4A3B-825D-1556941ABDB9}"/>
              </a:ext>
            </a:extLst>
          </p:cNvPr>
          <p:cNvSpPr txBox="1"/>
          <p:nvPr/>
        </p:nvSpPr>
        <p:spPr>
          <a:xfrm>
            <a:off x="519542" y="542426"/>
            <a:ext cx="344942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Pojasni važnost </a:t>
            </a:r>
            <a:r>
              <a:rPr lang="hr-HR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mejoze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hr-HR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D7137B4-1081-4C4C-B1E0-4EF095EC0721}"/>
              </a:ext>
            </a:extLst>
          </p:cNvPr>
          <p:cNvSpPr txBox="1"/>
          <p:nvPr/>
        </p:nvSpPr>
        <p:spPr>
          <a:xfrm>
            <a:off x="527779" y="2586405"/>
            <a:ext cx="7620815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se događa kada u </a:t>
            </a:r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mejozu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uđe 1 stanica s 4 dvostruka kromosoma?</a:t>
            </a:r>
          </a:p>
        </p:txBody>
      </p:sp>
    </p:spTree>
    <p:extLst>
      <p:ext uri="{BB962C8B-B14F-4D97-AF65-F5344CB8AC3E}">
        <p14:creationId xmlns:p14="http://schemas.microsoft.com/office/powerpoint/2010/main" xmlns="" val="368626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:a16="http://schemas.microsoft.com/office/drawing/2014/main" xmlns="" id="{C5D98001-1561-4270-A5CC-FDEFC7DBD688}"/>
              </a:ext>
            </a:extLst>
          </p:cNvPr>
          <p:cNvSpPr/>
          <p:nvPr/>
        </p:nvSpPr>
        <p:spPr>
          <a:xfrm>
            <a:off x="830405" y="2915784"/>
            <a:ext cx="2425084" cy="159460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F7E5B488-D71B-4CB7-8A2B-D2A5785D61E6}"/>
              </a:ext>
            </a:extLst>
          </p:cNvPr>
          <p:cNvSpPr/>
          <p:nvPr/>
        </p:nvSpPr>
        <p:spPr>
          <a:xfrm>
            <a:off x="3369419" y="3379298"/>
            <a:ext cx="1293181" cy="4804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dioba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5CB0ACED-97B0-45C9-956E-075DF81A1320}"/>
              </a:ext>
            </a:extLst>
          </p:cNvPr>
          <p:cNvSpPr/>
          <p:nvPr/>
        </p:nvSpPr>
        <p:spPr>
          <a:xfrm>
            <a:off x="4692738" y="2432745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nak množenja 9">
            <a:extLst>
              <a:ext uri="{FF2B5EF4-FFF2-40B4-BE49-F238E27FC236}">
                <a16:creationId xmlns:a16="http://schemas.microsoft.com/office/drawing/2014/main" xmlns="" id="{4E5F7BCE-97C4-44F0-BDED-624F4A9B0C5E}"/>
              </a:ext>
            </a:extLst>
          </p:cNvPr>
          <p:cNvSpPr/>
          <p:nvPr/>
        </p:nvSpPr>
        <p:spPr>
          <a:xfrm>
            <a:off x="1767527" y="3718595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nak množenja 10">
            <a:extLst>
              <a:ext uri="{FF2B5EF4-FFF2-40B4-BE49-F238E27FC236}">
                <a16:creationId xmlns:a16="http://schemas.microsoft.com/office/drawing/2014/main" xmlns="" id="{38CFF5D3-B1F4-43DD-9021-E9EDF042EDBF}"/>
              </a:ext>
            </a:extLst>
          </p:cNvPr>
          <p:cNvSpPr/>
          <p:nvPr/>
        </p:nvSpPr>
        <p:spPr>
          <a:xfrm>
            <a:off x="1546476" y="3051356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nak množenja 11">
            <a:extLst>
              <a:ext uri="{FF2B5EF4-FFF2-40B4-BE49-F238E27FC236}">
                <a16:creationId xmlns:a16="http://schemas.microsoft.com/office/drawing/2014/main" xmlns="" id="{1A897457-B166-4CA4-B3FD-B826952BD865}"/>
              </a:ext>
            </a:extLst>
          </p:cNvPr>
          <p:cNvSpPr/>
          <p:nvPr/>
        </p:nvSpPr>
        <p:spPr>
          <a:xfrm>
            <a:off x="2276858" y="3316872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nak množenja 12">
            <a:extLst>
              <a:ext uri="{FF2B5EF4-FFF2-40B4-BE49-F238E27FC236}">
                <a16:creationId xmlns:a16="http://schemas.microsoft.com/office/drawing/2014/main" xmlns="" id="{169744D9-DB3D-4696-B1E2-A604DD932B9D}"/>
              </a:ext>
            </a:extLst>
          </p:cNvPr>
          <p:cNvSpPr/>
          <p:nvPr/>
        </p:nvSpPr>
        <p:spPr>
          <a:xfrm>
            <a:off x="1059684" y="3515880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C4C282DA-9164-4F2D-B33A-26DC29E8238C}"/>
              </a:ext>
            </a:extLst>
          </p:cNvPr>
          <p:cNvSpPr/>
          <p:nvPr/>
        </p:nvSpPr>
        <p:spPr>
          <a:xfrm>
            <a:off x="4794700" y="4286765"/>
            <a:ext cx="228220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3C1B9775-6654-4BD2-9BD4-B72F6C87F097}"/>
              </a:ext>
            </a:extLst>
          </p:cNvPr>
          <p:cNvSpPr txBox="1"/>
          <p:nvPr/>
        </p:nvSpPr>
        <p:spPr>
          <a:xfrm>
            <a:off x="1127225" y="2205778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FFFF00"/>
                </a:solidFill>
              </a:rPr>
              <a:t>1 spolna stanica</a:t>
            </a:r>
          </a:p>
        </p:txBody>
      </p:sp>
      <p:cxnSp>
        <p:nvCxnSpPr>
          <p:cNvPr id="57" name="Ravni poveznik sa strelicom 56">
            <a:extLst>
              <a:ext uri="{FF2B5EF4-FFF2-40B4-BE49-F238E27FC236}">
                <a16:creationId xmlns:a16="http://schemas.microsoft.com/office/drawing/2014/main" xmlns="" id="{86BCA6C3-C649-4007-81FD-E362E82372A7}"/>
              </a:ext>
            </a:extLst>
          </p:cNvPr>
          <p:cNvCxnSpPr>
            <a:cxnSpLocks/>
          </p:cNvCxnSpPr>
          <p:nvPr/>
        </p:nvCxnSpPr>
        <p:spPr>
          <a:xfrm>
            <a:off x="5970991" y="5338201"/>
            <a:ext cx="300890" cy="5414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kstniOkvir 58">
            <a:extLst>
              <a:ext uri="{FF2B5EF4-FFF2-40B4-BE49-F238E27FC236}">
                <a16:creationId xmlns:a16="http://schemas.microsoft.com/office/drawing/2014/main" xmlns="" id="{2B37E618-BBC9-493D-9462-4FD929D90A1F}"/>
              </a:ext>
            </a:extLst>
          </p:cNvPr>
          <p:cNvSpPr txBox="1"/>
          <p:nvPr/>
        </p:nvSpPr>
        <p:spPr>
          <a:xfrm>
            <a:off x="6277991" y="5704511"/>
            <a:ext cx="161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2 dvostruka kromosoma</a:t>
            </a:r>
          </a:p>
        </p:txBody>
      </p:sp>
      <p:cxnSp>
        <p:nvCxnSpPr>
          <p:cNvPr id="60" name="Ravni poveznik sa strelicom 59">
            <a:extLst>
              <a:ext uri="{FF2B5EF4-FFF2-40B4-BE49-F238E27FC236}">
                <a16:creationId xmlns:a16="http://schemas.microsoft.com/office/drawing/2014/main" xmlns="" id="{23192C71-42D3-4005-9A32-219719AE7D84}"/>
              </a:ext>
            </a:extLst>
          </p:cNvPr>
          <p:cNvCxnSpPr>
            <a:cxnSpLocks/>
          </p:cNvCxnSpPr>
          <p:nvPr/>
        </p:nvCxnSpPr>
        <p:spPr>
          <a:xfrm>
            <a:off x="2426563" y="4222736"/>
            <a:ext cx="178214" cy="9486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kstniOkvir 60">
            <a:extLst>
              <a:ext uri="{FF2B5EF4-FFF2-40B4-BE49-F238E27FC236}">
                <a16:creationId xmlns:a16="http://schemas.microsoft.com/office/drawing/2014/main" xmlns="" id="{A5732F4D-3BD1-4F60-B9AF-69DBD0A310FB}"/>
              </a:ext>
            </a:extLst>
          </p:cNvPr>
          <p:cNvSpPr txBox="1"/>
          <p:nvPr/>
        </p:nvSpPr>
        <p:spPr>
          <a:xfrm>
            <a:off x="2024683" y="5343278"/>
            <a:ext cx="170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4 dvostruka kromosoma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A255E31A-BF10-4579-B75E-591B687A6709}"/>
              </a:ext>
            </a:extLst>
          </p:cNvPr>
          <p:cNvSpPr txBox="1"/>
          <p:nvPr/>
        </p:nvSpPr>
        <p:spPr>
          <a:xfrm>
            <a:off x="5425788" y="3899384"/>
            <a:ext cx="134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</a:rPr>
              <a:t>MITOZA I.</a:t>
            </a:r>
          </a:p>
        </p:txBody>
      </p:sp>
      <p:sp>
        <p:nvSpPr>
          <p:cNvPr id="28" name="Znak množenja 27">
            <a:extLst>
              <a:ext uri="{FF2B5EF4-FFF2-40B4-BE49-F238E27FC236}">
                <a16:creationId xmlns:a16="http://schemas.microsoft.com/office/drawing/2014/main" xmlns="" id="{0F31A59B-32C7-4F1E-88AD-6B07D1DEBA16}"/>
              </a:ext>
            </a:extLst>
          </p:cNvPr>
          <p:cNvSpPr/>
          <p:nvPr/>
        </p:nvSpPr>
        <p:spPr>
          <a:xfrm>
            <a:off x="5970991" y="2662723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Znak množenja 28">
            <a:extLst>
              <a:ext uri="{FF2B5EF4-FFF2-40B4-BE49-F238E27FC236}">
                <a16:creationId xmlns:a16="http://schemas.microsoft.com/office/drawing/2014/main" xmlns="" id="{A04F2ACC-7659-4E0F-A3EB-D5684BDAC504}"/>
              </a:ext>
            </a:extLst>
          </p:cNvPr>
          <p:cNvSpPr/>
          <p:nvPr/>
        </p:nvSpPr>
        <p:spPr>
          <a:xfrm>
            <a:off x="5361827" y="2965432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Znak množenja 29">
            <a:extLst>
              <a:ext uri="{FF2B5EF4-FFF2-40B4-BE49-F238E27FC236}">
                <a16:creationId xmlns:a16="http://schemas.microsoft.com/office/drawing/2014/main" xmlns="" id="{A6E9351D-4552-4C95-9E76-7599B24617B2}"/>
              </a:ext>
            </a:extLst>
          </p:cNvPr>
          <p:cNvSpPr/>
          <p:nvPr/>
        </p:nvSpPr>
        <p:spPr>
          <a:xfrm>
            <a:off x="5935804" y="4697053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Znak množenja 30">
            <a:extLst>
              <a:ext uri="{FF2B5EF4-FFF2-40B4-BE49-F238E27FC236}">
                <a16:creationId xmlns:a16="http://schemas.microsoft.com/office/drawing/2014/main" xmlns="" id="{7C9235FC-16B9-4775-89C4-D36BB6A4EA1B}"/>
              </a:ext>
            </a:extLst>
          </p:cNvPr>
          <p:cNvSpPr/>
          <p:nvPr/>
        </p:nvSpPr>
        <p:spPr>
          <a:xfrm>
            <a:off x="5391378" y="4425544"/>
            <a:ext cx="372862" cy="568170"/>
          </a:xfrm>
          <a:prstGeom prst="mathMultiply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9A79EBBC-3D2F-4055-969F-190DF1D7C73A}"/>
              </a:ext>
            </a:extLst>
          </p:cNvPr>
          <p:cNvSpPr txBox="1"/>
          <p:nvPr/>
        </p:nvSpPr>
        <p:spPr>
          <a:xfrm>
            <a:off x="8862296" y="3467013"/>
            <a:ext cx="134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</a:rPr>
              <a:t>MITOZA II.</a:t>
            </a:r>
          </a:p>
        </p:txBody>
      </p:sp>
      <p:sp>
        <p:nvSpPr>
          <p:cNvPr id="36" name="Strelica: desno 35">
            <a:extLst>
              <a:ext uri="{FF2B5EF4-FFF2-40B4-BE49-F238E27FC236}">
                <a16:creationId xmlns:a16="http://schemas.microsoft.com/office/drawing/2014/main" xmlns="" id="{5D298576-F7D0-4982-8F4E-CEE2AF2866D2}"/>
              </a:ext>
            </a:extLst>
          </p:cNvPr>
          <p:cNvSpPr/>
          <p:nvPr/>
        </p:nvSpPr>
        <p:spPr>
          <a:xfrm>
            <a:off x="7085568" y="3335763"/>
            <a:ext cx="1293181" cy="4804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dioba</a:t>
            </a:r>
          </a:p>
        </p:txBody>
      </p:sp>
      <p:sp>
        <p:nvSpPr>
          <p:cNvPr id="42" name="Elipsa 41">
            <a:extLst>
              <a:ext uri="{FF2B5EF4-FFF2-40B4-BE49-F238E27FC236}">
                <a16:creationId xmlns:a16="http://schemas.microsoft.com/office/drawing/2014/main" xmlns="" id="{834A3588-9B27-4BD3-A961-1C5025B4441F}"/>
              </a:ext>
            </a:extLst>
          </p:cNvPr>
          <p:cNvSpPr/>
          <p:nvPr/>
        </p:nvSpPr>
        <p:spPr>
          <a:xfrm>
            <a:off x="8234666" y="2082567"/>
            <a:ext cx="2095002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Znak oduzimanja 43">
            <a:extLst>
              <a:ext uri="{FF2B5EF4-FFF2-40B4-BE49-F238E27FC236}">
                <a16:creationId xmlns:a16="http://schemas.microsoft.com/office/drawing/2014/main" xmlns="" id="{6D4F64A2-FBA9-4CB7-9F51-96CB1A5732A5}"/>
              </a:ext>
            </a:extLst>
          </p:cNvPr>
          <p:cNvSpPr/>
          <p:nvPr/>
        </p:nvSpPr>
        <p:spPr>
          <a:xfrm rot="16200000">
            <a:off x="8751919" y="285081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Znak oduzimanja 45">
            <a:extLst>
              <a:ext uri="{FF2B5EF4-FFF2-40B4-BE49-F238E27FC236}">
                <a16:creationId xmlns:a16="http://schemas.microsoft.com/office/drawing/2014/main" xmlns="" id="{0A00C782-E910-4352-8E8E-FFB7AE37164C}"/>
              </a:ext>
            </a:extLst>
          </p:cNvPr>
          <p:cNvSpPr/>
          <p:nvPr/>
        </p:nvSpPr>
        <p:spPr>
          <a:xfrm rot="16200000">
            <a:off x="9219846" y="253496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xmlns="" id="{CCB408A3-A1DB-4B68-A072-8D4E22A2263D}"/>
              </a:ext>
            </a:extLst>
          </p:cNvPr>
          <p:cNvSpPr/>
          <p:nvPr/>
        </p:nvSpPr>
        <p:spPr>
          <a:xfrm>
            <a:off x="8272438" y="3757892"/>
            <a:ext cx="2057230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Znak oduzimanja 48">
            <a:extLst>
              <a:ext uri="{FF2B5EF4-FFF2-40B4-BE49-F238E27FC236}">
                <a16:creationId xmlns:a16="http://schemas.microsoft.com/office/drawing/2014/main" xmlns="" id="{579B91DF-646E-49F5-A90A-AA1AE9A267E7}"/>
              </a:ext>
            </a:extLst>
          </p:cNvPr>
          <p:cNvSpPr/>
          <p:nvPr/>
        </p:nvSpPr>
        <p:spPr>
          <a:xfrm rot="16200000">
            <a:off x="8753067" y="4509589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Znak oduzimanja 50">
            <a:extLst>
              <a:ext uri="{FF2B5EF4-FFF2-40B4-BE49-F238E27FC236}">
                <a16:creationId xmlns:a16="http://schemas.microsoft.com/office/drawing/2014/main" xmlns="" id="{68BA0941-FD40-4436-AC2A-D7AA690794BC}"/>
              </a:ext>
            </a:extLst>
          </p:cNvPr>
          <p:cNvSpPr/>
          <p:nvPr/>
        </p:nvSpPr>
        <p:spPr>
          <a:xfrm rot="16200000">
            <a:off x="9153007" y="4159031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xmlns="" id="{D52AD60C-B0DC-4BF7-8D18-DF9E08D720E3}"/>
              </a:ext>
            </a:extLst>
          </p:cNvPr>
          <p:cNvSpPr/>
          <p:nvPr/>
        </p:nvSpPr>
        <p:spPr>
          <a:xfrm>
            <a:off x="8150330" y="548486"/>
            <a:ext cx="2179338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Znak oduzimanja 63">
            <a:extLst>
              <a:ext uri="{FF2B5EF4-FFF2-40B4-BE49-F238E27FC236}">
                <a16:creationId xmlns:a16="http://schemas.microsoft.com/office/drawing/2014/main" xmlns="" id="{D26BED0B-4A37-4D2A-B995-2A7D414336ED}"/>
              </a:ext>
            </a:extLst>
          </p:cNvPr>
          <p:cNvSpPr/>
          <p:nvPr/>
        </p:nvSpPr>
        <p:spPr>
          <a:xfrm rot="16200000">
            <a:off x="9176023" y="932544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xmlns="" id="{1D348F49-D97E-4295-9CCE-E82D2002A9F4}"/>
              </a:ext>
            </a:extLst>
          </p:cNvPr>
          <p:cNvSpPr/>
          <p:nvPr/>
        </p:nvSpPr>
        <p:spPr>
          <a:xfrm>
            <a:off x="8309927" y="5297621"/>
            <a:ext cx="2019741" cy="14601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Znak oduzimanja 66">
            <a:extLst>
              <a:ext uri="{FF2B5EF4-FFF2-40B4-BE49-F238E27FC236}">
                <a16:creationId xmlns:a16="http://schemas.microsoft.com/office/drawing/2014/main" xmlns="" id="{8D88DEAB-5481-47CB-83B1-D5204EBB7C73}"/>
              </a:ext>
            </a:extLst>
          </p:cNvPr>
          <p:cNvSpPr/>
          <p:nvPr/>
        </p:nvSpPr>
        <p:spPr>
          <a:xfrm rot="16200000">
            <a:off x="8735864" y="1320787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Znak oduzimanja 71">
            <a:extLst>
              <a:ext uri="{FF2B5EF4-FFF2-40B4-BE49-F238E27FC236}">
                <a16:creationId xmlns:a16="http://schemas.microsoft.com/office/drawing/2014/main" xmlns="" id="{1DDEC5EF-F9F7-4E75-AFAF-8175B037A814}"/>
              </a:ext>
            </a:extLst>
          </p:cNvPr>
          <p:cNvSpPr/>
          <p:nvPr/>
        </p:nvSpPr>
        <p:spPr>
          <a:xfrm rot="16200000">
            <a:off x="8814123" y="6062788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Znak oduzimanja 72">
            <a:extLst>
              <a:ext uri="{FF2B5EF4-FFF2-40B4-BE49-F238E27FC236}">
                <a16:creationId xmlns:a16="http://schemas.microsoft.com/office/drawing/2014/main" xmlns="" id="{325EDFAE-6A35-4607-A865-5D9AB0A21004}"/>
              </a:ext>
            </a:extLst>
          </p:cNvPr>
          <p:cNvSpPr/>
          <p:nvPr/>
        </p:nvSpPr>
        <p:spPr>
          <a:xfrm rot="16200000">
            <a:off x="9204578" y="5808730"/>
            <a:ext cx="399495" cy="401088"/>
          </a:xfrm>
          <a:prstGeom prst="mathMinus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Pravokutnik: zaobljeni kutovi 73">
            <a:extLst>
              <a:ext uri="{FF2B5EF4-FFF2-40B4-BE49-F238E27FC236}">
                <a16:creationId xmlns:a16="http://schemas.microsoft.com/office/drawing/2014/main" xmlns="" id="{5684F8D1-AD7D-47B4-8774-8EB8AD46A562}"/>
              </a:ext>
            </a:extLst>
          </p:cNvPr>
          <p:cNvSpPr/>
          <p:nvPr/>
        </p:nvSpPr>
        <p:spPr>
          <a:xfrm>
            <a:off x="396701" y="339483"/>
            <a:ext cx="6119509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Nastaju 4 genski različite stanice s po 2 JEDNOSTRUKA KROMOSOMA.</a:t>
            </a:r>
          </a:p>
        </p:txBody>
      </p:sp>
      <p:sp>
        <p:nvSpPr>
          <p:cNvPr id="75" name="TekstniOkvir 74">
            <a:extLst>
              <a:ext uri="{FF2B5EF4-FFF2-40B4-BE49-F238E27FC236}">
                <a16:creationId xmlns:a16="http://schemas.microsoft.com/office/drawing/2014/main" xmlns="" id="{C148D5AF-997E-4307-BCD6-9C0628F18BBA}"/>
              </a:ext>
            </a:extLst>
          </p:cNvPr>
          <p:cNvSpPr txBox="1"/>
          <p:nvPr/>
        </p:nvSpPr>
        <p:spPr>
          <a:xfrm>
            <a:off x="10003397" y="5015036"/>
            <a:ext cx="177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2 jednostruka kromosoma</a:t>
            </a:r>
          </a:p>
        </p:txBody>
      </p:sp>
      <p:cxnSp>
        <p:nvCxnSpPr>
          <p:cNvPr id="76" name="Ravni poveznik sa strelicom 75">
            <a:extLst>
              <a:ext uri="{FF2B5EF4-FFF2-40B4-BE49-F238E27FC236}">
                <a16:creationId xmlns:a16="http://schemas.microsoft.com/office/drawing/2014/main" xmlns="" id="{BDE6D27F-5EA5-44D7-A5D7-353FBFD0C493}"/>
              </a:ext>
            </a:extLst>
          </p:cNvPr>
          <p:cNvCxnSpPr>
            <a:cxnSpLocks/>
          </p:cNvCxnSpPr>
          <p:nvPr/>
        </p:nvCxnSpPr>
        <p:spPr>
          <a:xfrm>
            <a:off x="9947367" y="4648311"/>
            <a:ext cx="646970" cy="28710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ekstniOkvir 76">
            <a:extLst>
              <a:ext uri="{FF2B5EF4-FFF2-40B4-BE49-F238E27FC236}">
                <a16:creationId xmlns:a16="http://schemas.microsoft.com/office/drawing/2014/main" xmlns="" id="{A120873B-6071-4FC1-B9AC-12BEF0FF3228}"/>
              </a:ext>
            </a:extLst>
          </p:cNvPr>
          <p:cNvSpPr txBox="1"/>
          <p:nvPr/>
        </p:nvSpPr>
        <p:spPr>
          <a:xfrm>
            <a:off x="4922640" y="1909503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FFFF00"/>
                </a:solidFill>
              </a:rPr>
              <a:t>2 spolne stanice</a:t>
            </a:r>
          </a:p>
        </p:txBody>
      </p:sp>
      <p:sp>
        <p:nvSpPr>
          <p:cNvPr id="78" name="TekstniOkvir 77">
            <a:extLst>
              <a:ext uri="{FF2B5EF4-FFF2-40B4-BE49-F238E27FC236}">
                <a16:creationId xmlns:a16="http://schemas.microsoft.com/office/drawing/2014/main" xmlns="" id="{14246F9E-B24A-480F-9FBB-ED0D83D28793}"/>
              </a:ext>
            </a:extLst>
          </p:cNvPr>
          <p:cNvSpPr txBox="1"/>
          <p:nvPr/>
        </p:nvSpPr>
        <p:spPr>
          <a:xfrm>
            <a:off x="8309927" y="511633"/>
            <a:ext cx="20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solidFill>
                  <a:srgbClr val="FFFF00"/>
                </a:solidFill>
              </a:rPr>
              <a:t>4 spolne stanice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4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5" grpId="0"/>
      <p:bldP spid="59" grpId="0"/>
      <p:bldP spid="61" grpId="0"/>
      <p:bldP spid="26" grpId="0"/>
      <p:bldP spid="28" grpId="0" animBg="1"/>
      <p:bldP spid="29" grpId="0" animBg="1"/>
      <p:bldP spid="30" grpId="0" animBg="1"/>
      <p:bldP spid="31" grpId="0" animBg="1"/>
      <p:bldP spid="34" grpId="0"/>
      <p:bldP spid="36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62" grpId="0" animBg="1"/>
      <p:bldP spid="64" grpId="0" animBg="1"/>
      <p:bldP spid="65" grpId="0" animBg="1"/>
      <p:bldP spid="67" grpId="0" animBg="1"/>
      <p:bldP spid="72" grpId="0" animBg="1"/>
      <p:bldP spid="73" grpId="0" animBg="1"/>
      <p:bldP spid="74" grpId="0" animBg="1"/>
      <p:bldP spid="75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9AC568DE-DB0D-4D09-9FD1-827B29BA9504}"/>
              </a:ext>
            </a:extLst>
          </p:cNvPr>
          <p:cNvSpPr/>
          <p:nvPr/>
        </p:nvSpPr>
        <p:spPr>
          <a:xfrm>
            <a:off x="603567" y="1542797"/>
            <a:ext cx="10700386" cy="7289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Mejozom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omogućuje dobivanje novih kombinacija gena = RAZNOLIKOST POTOMAKA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9523CD5C-8454-46DE-80EF-CA332D5F7D2B}"/>
              </a:ext>
            </a:extLst>
          </p:cNvPr>
          <p:cNvSpPr/>
          <p:nvPr/>
        </p:nvSpPr>
        <p:spPr>
          <a:xfrm>
            <a:off x="4031631" y="4372797"/>
            <a:ext cx="5213969" cy="653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Imaju POLOVIČAN broj kromosoma (n = 23).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C15A0CA-94A0-4EC1-A522-8B40CB7B89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48" r="9754"/>
          <a:stretch/>
        </p:blipFill>
        <p:spPr>
          <a:xfrm>
            <a:off x="8753691" y="5276044"/>
            <a:ext cx="1568869" cy="115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33DF3E8-E5E7-402A-AB2D-F9139B385E0B}"/>
              </a:ext>
            </a:extLst>
          </p:cNvPr>
          <p:cNvSpPr txBox="1"/>
          <p:nvPr/>
        </p:nvSpPr>
        <p:spPr>
          <a:xfrm>
            <a:off x="10322560" y="5554952"/>
            <a:ext cx="129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chemeClr val="bg1"/>
                </a:solidFill>
              </a:rPr>
              <a:t>spermalna</a:t>
            </a:r>
            <a:r>
              <a:rPr lang="hr-HR" sz="1600" i="1" dirty="0">
                <a:solidFill>
                  <a:schemeClr val="bg1"/>
                </a:solidFill>
              </a:rPr>
              <a:t> stanica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07F4B9C-CFD6-4683-BB05-84ADADB193BE}"/>
              </a:ext>
            </a:extLst>
          </p:cNvPr>
          <p:cNvSpPr txBox="1"/>
          <p:nvPr/>
        </p:nvSpPr>
        <p:spPr>
          <a:xfrm>
            <a:off x="7226523" y="5606348"/>
            <a:ext cx="94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chemeClr val="bg1"/>
                </a:solidFill>
              </a:rPr>
              <a:t>jajna stanica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4AC64034-B0B3-4952-9D6A-B6C07294C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271" y="5115876"/>
            <a:ext cx="1679526" cy="125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6C2368E5-F234-4FC2-9B69-179CCC6B562B}"/>
              </a:ext>
            </a:extLst>
          </p:cNvPr>
          <p:cNvSpPr txBox="1"/>
          <p:nvPr/>
        </p:nvSpPr>
        <p:spPr>
          <a:xfrm>
            <a:off x="354785" y="377669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 razliku od mitoze, kakvi potomci nastaju </a:t>
            </a:r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mejozom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A3AB6AB-F287-4959-8BC6-D6394D9D8C9F}"/>
              </a:ext>
            </a:extLst>
          </p:cNvPr>
          <p:cNvSpPr txBox="1"/>
          <p:nvPr/>
        </p:nvSpPr>
        <p:spPr>
          <a:xfrm>
            <a:off x="354785" y="2413996"/>
            <a:ext cx="344942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Imenuj ženske i muške spolne žlijezde.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xmlns="" id="{4FBCFB28-F7A0-4B9D-9CC8-6A642959A5C2}"/>
              </a:ext>
            </a:extLst>
          </p:cNvPr>
          <p:cNvSpPr/>
          <p:nvPr/>
        </p:nvSpPr>
        <p:spPr>
          <a:xfrm>
            <a:off x="4031631" y="2398599"/>
            <a:ext cx="2911793" cy="7289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JAJNICI i SJEMENICI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EEF1523-A3C7-452E-A543-3440E22B1760}"/>
              </a:ext>
            </a:extLst>
          </p:cNvPr>
          <p:cNvSpPr txBox="1"/>
          <p:nvPr/>
        </p:nvSpPr>
        <p:spPr>
          <a:xfrm>
            <a:off x="354785" y="3546501"/>
            <a:ext cx="344942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u njima nastaje?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xmlns="" id="{0F7BB13F-CD5A-445F-9051-AEC350362C3D}"/>
              </a:ext>
            </a:extLst>
          </p:cNvPr>
          <p:cNvSpPr/>
          <p:nvPr/>
        </p:nvSpPr>
        <p:spPr>
          <a:xfrm>
            <a:off x="4051951" y="3354831"/>
            <a:ext cx="4096369" cy="7289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MUŠKE I ŽENSKE SPOLNE STANICE (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spremiji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jajne stanice)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E3990B67-FA6C-43AC-AE36-A332E7985AED}"/>
              </a:ext>
            </a:extLst>
          </p:cNvPr>
          <p:cNvSpPr txBox="1"/>
          <p:nvPr/>
        </p:nvSpPr>
        <p:spPr>
          <a:xfrm>
            <a:off x="354785" y="4372797"/>
            <a:ext cx="3449422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Kakav je broj kromosoma u tim stanicama?</a:t>
            </a:r>
          </a:p>
        </p:txBody>
      </p:sp>
    </p:spTree>
    <p:extLst>
      <p:ext uri="{BB962C8B-B14F-4D97-AF65-F5344CB8AC3E}">
        <p14:creationId xmlns:p14="http://schemas.microsoft.com/office/powerpoint/2010/main" xmlns="" val="2287648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MP5">
            <a:extLst>
              <a:ext uri="{FF2B5EF4-FFF2-40B4-BE49-F238E27FC236}">
                <a16:creationId xmlns:a16="http://schemas.microsoft.com/office/drawing/2014/main" xmlns="" id="{89E47E3D-DA98-45B9-AAAA-9C7BE429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737804"/>
            <a:ext cx="8305800" cy="40338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845F4DB0-8FE3-424A-A972-34D49C266D4D}"/>
              </a:ext>
            </a:extLst>
          </p:cNvPr>
          <p:cNvSpPr/>
          <p:nvPr/>
        </p:nvSpPr>
        <p:spPr>
          <a:xfrm>
            <a:off x="3265865" y="621436"/>
            <a:ext cx="5308863" cy="77013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Nastajanje muških i ženskih spolnih stanica.</a:t>
            </a:r>
          </a:p>
        </p:txBody>
      </p: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xmlns="" id="{121B0109-E0E9-4A5A-8879-40F6DDBAA84A}"/>
              </a:ext>
            </a:extLst>
          </p:cNvPr>
          <p:cNvCxnSpPr/>
          <p:nvPr/>
        </p:nvCxnSpPr>
        <p:spPr>
          <a:xfrm flipH="1">
            <a:off x="7467600" y="4328160"/>
            <a:ext cx="751840" cy="6299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xmlns="" id="{8E276C52-17A4-4BD8-BEBA-C73CB9A2478E}"/>
              </a:ext>
            </a:extLst>
          </p:cNvPr>
          <p:cNvCxnSpPr/>
          <p:nvPr/>
        </p:nvCxnSpPr>
        <p:spPr>
          <a:xfrm flipH="1">
            <a:off x="8446770" y="4389120"/>
            <a:ext cx="751840" cy="6299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xmlns="" id="{76CCD812-B20B-4C1A-A859-9E502DDEA01E}"/>
              </a:ext>
            </a:extLst>
          </p:cNvPr>
          <p:cNvCxnSpPr/>
          <p:nvPr/>
        </p:nvCxnSpPr>
        <p:spPr>
          <a:xfrm flipH="1">
            <a:off x="9425940" y="4328160"/>
            <a:ext cx="751840" cy="6299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3967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xmlns="" id="{47DC2029-0320-4209-9CC4-E0246C4F2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257714"/>
              </p:ext>
            </p:extLst>
          </p:nvPr>
        </p:nvGraphicFramePr>
        <p:xfrm>
          <a:off x="1420948" y="1586410"/>
          <a:ext cx="9126584" cy="44066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63292">
                  <a:extLst>
                    <a:ext uri="{9D8B030D-6E8A-4147-A177-3AD203B41FA5}">
                      <a16:colId xmlns:a16="http://schemas.microsoft.com/office/drawing/2014/main" xmlns="" val="659707642"/>
                    </a:ext>
                  </a:extLst>
                </a:gridCol>
                <a:gridCol w="4563292">
                  <a:extLst>
                    <a:ext uri="{9D8B030D-6E8A-4147-A177-3AD203B41FA5}">
                      <a16:colId xmlns:a16="http://schemas.microsoft.com/office/drawing/2014/main" xmlns="" val="1898112770"/>
                    </a:ext>
                  </a:extLst>
                </a:gridCol>
              </a:tblGrid>
              <a:tr h="65400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/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Mejoza</a:t>
                      </a:r>
                      <a:endParaRPr lang="hr-HR" sz="24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046708"/>
                  </a:ext>
                </a:extLst>
              </a:tr>
              <a:tr h="915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nastaju genski identične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nastaju genski jedinstvene i međusobno različite stanice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383037302"/>
                  </a:ext>
                </a:extLst>
              </a:tr>
              <a:tr h="683515">
                <a:tc>
                  <a:txBody>
                    <a:bodyPr/>
                    <a:lstStyle/>
                    <a:p>
                      <a:pPr algn="ctr"/>
                      <a:r>
                        <a:rPr lang="hr-HR" sz="2000" u="none" dirty="0"/>
                        <a:t>nastale stanice imaju </a:t>
                      </a:r>
                      <a:r>
                        <a:rPr lang="hr-HR" sz="2000" b="1" u="none" dirty="0"/>
                        <a:t>2n</a:t>
                      </a:r>
                      <a:r>
                        <a:rPr lang="hr-HR" sz="2000" u="none" dirty="0"/>
                        <a:t> broj kromosoma</a:t>
                      </a:r>
                    </a:p>
                    <a:p>
                      <a:pPr algn="ctr"/>
                      <a:endParaRPr lang="hr-HR" sz="2000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u="none" dirty="0"/>
                        <a:t>nastale stanice imaju </a:t>
                      </a:r>
                      <a:r>
                        <a:rPr lang="hr-HR" sz="2000" b="1" u="none" dirty="0"/>
                        <a:t>n</a:t>
                      </a:r>
                      <a:r>
                        <a:rPr lang="hr-HR" sz="2000" u="none" dirty="0"/>
                        <a:t> broj kromosoma</a:t>
                      </a:r>
                      <a:endParaRPr lang="hr-HR" sz="2000" b="1" u="none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5473729"/>
                  </a:ext>
                </a:extLst>
              </a:tr>
              <a:tr h="915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zbiva se tijekom životnog ciklusa pojedinog organizma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zbiva se</a:t>
                      </a:r>
                      <a:r>
                        <a:rPr lang="hr-HR" sz="2000" baseline="0" dirty="0"/>
                        <a:t> u određeno vrijeme u životnom ciklusu organizma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264844047"/>
                  </a:ext>
                </a:extLst>
              </a:tr>
              <a:tr h="91560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uključena u nespolno razmnožavanje, obnavlja tijelo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uključena u spolno razmnožavanje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746514378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26964032-D52A-4790-A2E9-B3A7CE1BAA3B}"/>
              </a:ext>
            </a:extLst>
          </p:cNvPr>
          <p:cNvSpPr txBox="1"/>
          <p:nvPr/>
        </p:nvSpPr>
        <p:spPr>
          <a:xfrm>
            <a:off x="626634" y="492999"/>
            <a:ext cx="5477604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Koje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razlike uočavaš između mitoze i </a:t>
            </a:r>
            <a:r>
              <a:rPr lang="hr-HR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mejoze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Pokušaj prikazati </a:t>
            </a:r>
            <a:r>
              <a:rPr lang="hr-HR" sz="2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Vennovim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dijagramom!</a:t>
            </a:r>
            <a:endParaRPr lang="hr-HR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8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9DA05011-D3C7-44B2-8419-75C4174245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8023" y="2143518"/>
          <a:ext cx="8995953" cy="279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651">
                  <a:extLst>
                    <a:ext uri="{9D8B030D-6E8A-4147-A177-3AD203B41FA5}">
                      <a16:colId xmlns:a16="http://schemas.microsoft.com/office/drawing/2014/main" xmlns="" val="286419753"/>
                    </a:ext>
                  </a:extLst>
                </a:gridCol>
                <a:gridCol w="2998651">
                  <a:extLst>
                    <a:ext uri="{9D8B030D-6E8A-4147-A177-3AD203B41FA5}">
                      <a16:colId xmlns:a16="http://schemas.microsoft.com/office/drawing/2014/main" xmlns="" val="3241358007"/>
                    </a:ext>
                  </a:extLst>
                </a:gridCol>
                <a:gridCol w="2998651">
                  <a:extLst>
                    <a:ext uri="{9D8B030D-6E8A-4147-A177-3AD203B41FA5}">
                      <a16:colId xmlns:a16="http://schemas.microsoft.com/office/drawing/2014/main" xmlns="" val="3178760733"/>
                    </a:ext>
                  </a:extLst>
                </a:gridCol>
              </a:tblGrid>
              <a:tr h="1004644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Vrste stanica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Dioba kojom nastaju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/>
                        <a:t>Broj kromosoma u stanici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239999203"/>
                  </a:ext>
                </a:extLst>
              </a:tr>
              <a:tr h="85580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tjelesne stanice</a:t>
                      </a:r>
                      <a:r>
                        <a:rPr lang="hr-HR" sz="2000" baseline="0" dirty="0"/>
                        <a:t> u čovjeka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mitoza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46 kromosoma </a:t>
                      </a:r>
                    </a:p>
                    <a:p>
                      <a:pPr algn="ctr"/>
                      <a:r>
                        <a:rPr lang="hr-HR" sz="2000" dirty="0"/>
                        <a:t>ili </a:t>
                      </a:r>
                    </a:p>
                    <a:p>
                      <a:pPr algn="ctr"/>
                      <a:r>
                        <a:rPr lang="hr-HR" sz="2000" dirty="0"/>
                        <a:t>23 para</a:t>
                      </a:r>
                      <a:r>
                        <a:rPr lang="hr-HR" sz="2000" baseline="0" dirty="0"/>
                        <a:t> (</a:t>
                      </a:r>
                      <a:r>
                        <a:rPr lang="hr-HR" sz="2000" dirty="0"/>
                        <a:t>2</a:t>
                      </a:r>
                      <a:r>
                        <a:rPr lang="hr-HR" sz="2000" baseline="0" dirty="0"/>
                        <a:t>n)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50188677"/>
                  </a:ext>
                </a:extLst>
              </a:tr>
              <a:tr h="78139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spolne stanice u čovjeka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/>
                        <a:t>mejoza</a:t>
                      </a:r>
                      <a:endParaRPr lang="hr-HR" sz="2000" dirty="0"/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23 kromosoma</a:t>
                      </a:r>
                      <a:r>
                        <a:rPr lang="hr-HR" sz="2000" baseline="0" dirty="0"/>
                        <a:t> (</a:t>
                      </a:r>
                      <a:r>
                        <a:rPr lang="hr-HR" sz="2000" dirty="0"/>
                        <a:t>n)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86360686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F1B933F-7845-4E1D-AFE9-07D993212255}"/>
              </a:ext>
            </a:extLst>
          </p:cNvPr>
          <p:cNvSpPr txBox="1"/>
          <p:nvPr/>
        </p:nvSpPr>
        <p:spPr>
          <a:xfrm>
            <a:off x="560730" y="542426"/>
            <a:ext cx="3449422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Uočavaš li razliku između tjelesnih i spolnih stanica čovjeka?</a:t>
            </a:r>
          </a:p>
        </p:txBody>
      </p:sp>
    </p:spTree>
    <p:extLst>
      <p:ext uri="{BB962C8B-B14F-4D97-AF65-F5344CB8AC3E}">
        <p14:creationId xmlns:p14="http://schemas.microsoft.com/office/powerpoint/2010/main" xmlns="" val="163449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rad3B14B.jpg">
            <a:extLst>
              <a:ext uri="{FF2B5EF4-FFF2-40B4-BE49-F238E27FC236}">
                <a16:creationId xmlns:a16="http://schemas.microsoft.com/office/drawing/2014/main" xmlns="" id="{1BAF2343-3676-41AF-9698-77EB982FF4C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919" y="2165559"/>
            <a:ext cx="2234733" cy="155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B8E90C8-365A-411C-A71C-16CD74A51131}"/>
              </a:ext>
            </a:extLst>
          </p:cNvPr>
          <p:cNvSpPr txBox="1"/>
          <p:nvPr/>
        </p:nvSpPr>
        <p:spPr>
          <a:xfrm>
            <a:off x="2511347" y="1886489"/>
            <a:ext cx="3772475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Zašto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 važno da </a:t>
            </a:r>
            <a:r>
              <a:rPr lang="hr-HR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spolne stanice imaju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polovičan broj kromosoma?</a:t>
            </a: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xmlns="" id="{4C5438F5-4969-4DE7-A948-2B24BADDAA78}"/>
              </a:ext>
            </a:extLst>
          </p:cNvPr>
          <p:cNvSpPr/>
          <p:nvPr/>
        </p:nvSpPr>
        <p:spPr>
          <a:xfrm>
            <a:off x="1531044" y="3645325"/>
            <a:ext cx="5819272" cy="13158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Prije oplodnje svaki roditelj daje polovičan (n) broj kromosoma jer se na taj način nakon oplodnje održava diploidan (2n) broj kromosoma.</a:t>
            </a:r>
          </a:p>
        </p:txBody>
      </p:sp>
    </p:spTree>
    <p:extLst>
      <p:ext uri="{BB962C8B-B14F-4D97-AF65-F5344CB8AC3E}">
        <p14:creationId xmlns:p14="http://schemas.microsoft.com/office/powerpoint/2010/main" xmlns="" val="198299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9F439E4C-DF0F-451C-953F-28610E0D28D2}"/>
              </a:ext>
            </a:extLst>
          </p:cNvPr>
          <p:cNvSpPr/>
          <p:nvPr/>
        </p:nvSpPr>
        <p:spPr>
          <a:xfrm>
            <a:off x="903575" y="723083"/>
            <a:ext cx="9208091" cy="12122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MITOZA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je proces dijeljenja TJELESNIH STANICA što omogućuje RAST 		      </a:t>
            </a:r>
            <a:r>
              <a:rPr lang="hr-H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mnogostaničnih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organizama. Njome od 1 stanice nastaju 2, 			od njih 4 pa 8 itd.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CE137D1-5FBB-4744-9F3B-903B3F822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985" y="2313465"/>
            <a:ext cx="3918608" cy="2938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9BEBA32B-1AAC-4C87-ACB5-8AD6D87BFF7C}"/>
              </a:ext>
            </a:extLst>
          </p:cNvPr>
          <p:cNvSpPr txBox="1"/>
          <p:nvPr/>
        </p:nvSpPr>
        <p:spPr>
          <a:xfrm>
            <a:off x="772359" y="3295835"/>
            <a:ext cx="2956264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Pojasni proces MITOZE.</a:t>
            </a:r>
          </a:p>
        </p:txBody>
      </p:sp>
    </p:spTree>
    <p:extLst>
      <p:ext uri="{BB962C8B-B14F-4D97-AF65-F5344CB8AC3E}">
        <p14:creationId xmlns:p14="http://schemas.microsoft.com/office/powerpoint/2010/main" xmlns="" val="2400969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357E22E-B8A7-40E7-924C-47F2570C4B6F}"/>
              </a:ext>
            </a:extLst>
          </p:cNvPr>
          <p:cNvSpPr/>
          <p:nvPr/>
        </p:nvSpPr>
        <p:spPr>
          <a:xfrm>
            <a:off x="1265068" y="5132171"/>
            <a:ext cx="9117365" cy="8472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Uloga diobe stanica kod JEDNOSTANIČNIH ORGANIZAMA je RAZMNOŽAVANJE.  Nakon diobe nastaju 2 nova jednostanična organizma.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CBD0FB6-E049-49CF-8702-7FD8BDE3C544}"/>
              </a:ext>
            </a:extLst>
          </p:cNvPr>
          <p:cNvSpPr txBox="1"/>
          <p:nvPr/>
        </p:nvSpPr>
        <p:spPr>
          <a:xfrm>
            <a:off x="9540974" y="3438094"/>
            <a:ext cx="153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bg1"/>
                </a:solidFill>
              </a:rPr>
              <a:t>papučica (</a:t>
            </a:r>
            <a:r>
              <a:rPr lang="hr-HR" i="1" dirty="0" err="1">
                <a:solidFill>
                  <a:schemeClr val="bg1"/>
                </a:solidFill>
              </a:rPr>
              <a:t>euglena</a:t>
            </a:r>
            <a:r>
              <a:rPr lang="hr-HR" i="1" dirty="0">
                <a:solidFill>
                  <a:schemeClr val="bg1"/>
                </a:solidFill>
              </a:rPr>
              <a:t>, ameba…)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352A4FD-6669-490F-8C58-76A99DF4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566" r="5852" b="11899"/>
          <a:stretch/>
        </p:blipFill>
        <p:spPr>
          <a:xfrm rot="7206948">
            <a:off x="574012" y="2209688"/>
            <a:ext cx="2657436" cy="145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444C4C6-46CB-4E81-A35D-6B48E29E11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7973" r="2344" b="21134"/>
          <a:stretch/>
        </p:blipFill>
        <p:spPr>
          <a:xfrm rot="13711733">
            <a:off x="5915048" y="2837612"/>
            <a:ext cx="2879231" cy="120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17340870-EF22-4BAD-AB4A-B5DEB6498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336535" y="2416638"/>
            <a:ext cx="2071253" cy="155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7D74C6D-70BA-41BD-BD84-3276D7263D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23732" t="4374" r="31469"/>
          <a:stretch/>
        </p:blipFill>
        <p:spPr>
          <a:xfrm rot="5400000">
            <a:off x="8257514" y="684586"/>
            <a:ext cx="1316843" cy="2102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02B3B7A-BCFC-4732-97A6-E7D6D775FD89}"/>
              </a:ext>
            </a:extLst>
          </p:cNvPr>
          <p:cNvSpPr txBox="1"/>
          <p:nvPr/>
        </p:nvSpPr>
        <p:spPr>
          <a:xfrm>
            <a:off x="3079546" y="825743"/>
            <a:ext cx="3765137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Koja je uloga diobe stanica kod jednostaničnih organizama?</a:t>
            </a:r>
          </a:p>
        </p:txBody>
      </p:sp>
    </p:spTree>
    <p:extLst>
      <p:ext uri="{BB962C8B-B14F-4D97-AF65-F5344CB8AC3E}">
        <p14:creationId xmlns:p14="http://schemas.microsoft.com/office/powerpoint/2010/main" xmlns="" val="731781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B46840FC-C75A-4AE6-8706-03025B2516FC}"/>
              </a:ext>
            </a:extLst>
          </p:cNvPr>
          <p:cNvSpPr/>
          <p:nvPr/>
        </p:nvSpPr>
        <p:spPr>
          <a:xfrm>
            <a:off x="605158" y="1863390"/>
            <a:ext cx="10700386" cy="10921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DNA </a:t>
            </a:r>
            <a:r>
              <a:rPr lang="hr-H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sastavljena od 2 dugačka lanca koji su omotani jedan oko drugoga kao dvostruka zavojnica. U svih živih bića sastoji se od ISTIH TEMELJNIH JEDINICA, a mijenja se samo njihov redoslijed u lancu.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19BFB9A-3FA6-4FCD-B59F-FA9A6160C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445554" y="3200057"/>
            <a:ext cx="5300890" cy="276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14FE5350-8D6C-44D6-A4BF-32992EACFB97}"/>
              </a:ext>
            </a:extLst>
          </p:cNvPr>
          <p:cNvSpPr txBox="1"/>
          <p:nvPr/>
        </p:nvSpPr>
        <p:spPr>
          <a:xfrm>
            <a:off x="4213431" y="888228"/>
            <a:ext cx="3765137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je to DNA (DNK) i kako izgleda?</a:t>
            </a:r>
          </a:p>
        </p:txBody>
      </p:sp>
    </p:spTree>
    <p:extLst>
      <p:ext uri="{BB962C8B-B14F-4D97-AF65-F5344CB8AC3E}">
        <p14:creationId xmlns:p14="http://schemas.microsoft.com/office/powerpoint/2010/main" xmlns="" val="2774666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5128839" y="2985195"/>
            <a:ext cx="5482273" cy="88761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EUKARIOTA (</a:t>
            </a:r>
            <a:r>
              <a:rPr lang="hr-H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gljiva, biljaka i životinja) molekule DNA nalaze se </a:t>
            </a:r>
            <a:r>
              <a:rPr lang="hr-H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jezgri.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9E1652E-33B7-406C-9741-79427FA77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643" y="2599084"/>
            <a:ext cx="3255272" cy="2130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53071DE-0B29-44BC-985D-178B26A7B68D}"/>
              </a:ext>
            </a:extLst>
          </p:cNvPr>
          <p:cNvSpPr txBox="1"/>
          <p:nvPr/>
        </p:nvSpPr>
        <p:spPr>
          <a:xfrm>
            <a:off x="992711" y="959348"/>
            <a:ext cx="3765137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Gdje se nalaze molekule DNA kod </a:t>
            </a:r>
            <a:r>
              <a:rPr lang="hr-HR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eukariotskih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organizama?</a:t>
            </a:r>
          </a:p>
        </p:txBody>
      </p:sp>
    </p:spTree>
    <p:extLst>
      <p:ext uri="{BB962C8B-B14F-4D97-AF65-F5344CB8AC3E}">
        <p14:creationId xmlns:p14="http://schemas.microsoft.com/office/powerpoint/2010/main" xmlns="" val="3397934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D7D00823-9F4C-42CE-A335-5468E0C4AD87}"/>
              </a:ext>
            </a:extLst>
          </p:cNvPr>
          <p:cNvSpPr/>
          <p:nvPr/>
        </p:nvSpPr>
        <p:spPr>
          <a:xfrm>
            <a:off x="745807" y="830063"/>
            <a:ext cx="10700386" cy="106310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Manji dijelovi molekule DNA zovu se </a:t>
            </a: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GENI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odgovorni su za nasljedna svojstva koja se s roditelja prenose na potomke. Na taj su način u molekuli DNA „zapisana” sva svojstva 1 organizma.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B00463D-5294-4F7C-8851-E9B386871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936" y="2762229"/>
            <a:ext cx="3954980" cy="29662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867C5ACB-89B3-4D40-802F-B25A1A32EA29}"/>
              </a:ext>
            </a:extLst>
          </p:cNvPr>
          <p:cNvSpPr txBox="1"/>
          <p:nvPr/>
        </p:nvSpPr>
        <p:spPr>
          <a:xfrm>
            <a:off x="8677014" y="3429000"/>
            <a:ext cx="218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DNA u kojoj su GENI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xmlns="" id="{7E8C7D60-9591-4693-BB95-4195DB8091C1}"/>
              </a:ext>
            </a:extLst>
          </p:cNvPr>
          <p:cNvCxnSpPr>
            <a:cxnSpLocks/>
          </p:cNvCxnSpPr>
          <p:nvPr/>
        </p:nvCxnSpPr>
        <p:spPr>
          <a:xfrm flipH="1">
            <a:off x="7928616" y="3941685"/>
            <a:ext cx="1366304" cy="9317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7FC99CC-743C-4D8D-9F8A-031F9FBE2747}"/>
              </a:ext>
            </a:extLst>
          </p:cNvPr>
          <p:cNvSpPr txBox="1"/>
          <p:nvPr/>
        </p:nvSpPr>
        <p:spPr>
          <a:xfrm>
            <a:off x="980963" y="3699680"/>
            <a:ext cx="2288969" cy="7078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Što su to GENI i gdje se nalaze?</a:t>
            </a:r>
          </a:p>
        </p:txBody>
      </p:sp>
    </p:spTree>
    <p:extLst>
      <p:ext uri="{BB962C8B-B14F-4D97-AF65-F5344CB8AC3E}">
        <p14:creationId xmlns:p14="http://schemas.microsoft.com/office/powerpoint/2010/main" xmlns="" val="1464912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700EBF07-2CC0-4D35-B260-4E2A3FD0B170}"/>
              </a:ext>
            </a:extLst>
          </p:cNvPr>
          <p:cNvSpPr/>
          <p:nvPr/>
        </p:nvSpPr>
        <p:spPr>
          <a:xfrm>
            <a:off x="6273324" y="2902324"/>
            <a:ext cx="3979143" cy="10533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JEDNOJAJČANI BLIZANCI i KLONOVI imaju potpuno istu DNA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A7FCA97-046B-41E0-9F64-73108D385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74845" y="4291448"/>
            <a:ext cx="2536515" cy="126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AAF62E-8E6D-4890-9F7F-A483D109F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100" y="1292188"/>
            <a:ext cx="2635056" cy="3952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78EB66F-7A36-43A3-A6FF-E6DEA9FA80F8}"/>
              </a:ext>
            </a:extLst>
          </p:cNvPr>
          <p:cNvSpPr txBox="1"/>
          <p:nvPr/>
        </p:nvSpPr>
        <p:spPr>
          <a:xfrm>
            <a:off x="7074845" y="1217417"/>
            <a:ext cx="2288969" cy="13234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Kakvu DNA imaju jednojajčani blizanci?</a:t>
            </a:r>
          </a:p>
        </p:txBody>
      </p:sp>
    </p:spTree>
    <p:extLst>
      <p:ext uri="{BB962C8B-B14F-4D97-AF65-F5344CB8AC3E}">
        <p14:creationId xmlns:p14="http://schemas.microsoft.com/office/powerpoint/2010/main" xmlns="" val="250890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B34F4FE2-91A5-494E-B13F-85E519DEC381}"/>
              </a:ext>
            </a:extLst>
          </p:cNvPr>
          <p:cNvSpPr/>
          <p:nvPr/>
        </p:nvSpPr>
        <p:spPr>
          <a:xfrm>
            <a:off x="1011211" y="2215254"/>
            <a:ext cx="3699904" cy="21012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Molekule DNA se u vrijeme stanične diobe omotavaju oko BJELANČEVINA / PROTEINA pa zbijanjem nastaju dobro vidljive štapićaste strukture u jezgri -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KROMOSOMI.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 descr="D:\lydia\ŠK recenzija\prezentacije\7. r\ilustr 7\od DNA.jpg">
            <a:extLst>
              <a:ext uri="{FF2B5EF4-FFF2-40B4-BE49-F238E27FC236}">
                <a16:creationId xmlns:a16="http://schemas.microsoft.com/office/drawing/2014/main" xmlns="" id="{F2B9C433-A5AC-45C6-8216-E46F1FAE6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69" b="3559"/>
          <a:stretch/>
        </p:blipFill>
        <p:spPr bwMode="gray">
          <a:xfrm rot="16200000">
            <a:off x="6456781" y="1504632"/>
            <a:ext cx="4202593" cy="40659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xmlns="" id="{717D46A0-8319-4BA0-A844-F2C9F3B4CF0F}"/>
              </a:ext>
            </a:extLst>
          </p:cNvPr>
          <p:cNvCxnSpPr>
            <a:cxnSpLocks/>
          </p:cNvCxnSpPr>
          <p:nvPr/>
        </p:nvCxnSpPr>
        <p:spPr>
          <a:xfrm flipV="1">
            <a:off x="8720286" y="4217331"/>
            <a:ext cx="488272" cy="6462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B74BBC5-47AD-42A2-9E12-F47C863E1534}"/>
              </a:ext>
            </a:extLst>
          </p:cNvPr>
          <p:cNvSpPr txBox="1"/>
          <p:nvPr/>
        </p:nvSpPr>
        <p:spPr>
          <a:xfrm>
            <a:off x="9011773" y="3908882"/>
            <a:ext cx="75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DNA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xmlns="" id="{9A779CA4-4E6F-47FA-890A-E7EA7D7A8D04}"/>
              </a:ext>
            </a:extLst>
          </p:cNvPr>
          <p:cNvCxnSpPr>
            <a:cxnSpLocks/>
          </p:cNvCxnSpPr>
          <p:nvPr/>
        </p:nvCxnSpPr>
        <p:spPr>
          <a:xfrm flipV="1">
            <a:off x="9388606" y="1783634"/>
            <a:ext cx="508787" cy="336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xmlns="" id="{31C4B7A1-38D7-4017-87F0-CBCD4047B331}"/>
              </a:ext>
            </a:extLst>
          </p:cNvPr>
          <p:cNvCxnSpPr>
            <a:cxnSpLocks/>
          </p:cNvCxnSpPr>
          <p:nvPr/>
        </p:nvCxnSpPr>
        <p:spPr>
          <a:xfrm flipV="1">
            <a:off x="7598965" y="3841711"/>
            <a:ext cx="474561" cy="375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992B01CD-E838-429D-8241-9922B95D4B4B}"/>
              </a:ext>
            </a:extLst>
          </p:cNvPr>
          <p:cNvSpPr txBox="1"/>
          <p:nvPr/>
        </p:nvSpPr>
        <p:spPr>
          <a:xfrm>
            <a:off x="7804407" y="3537617"/>
            <a:ext cx="984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protein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42D3BE5-E02B-4DE2-A3C9-6C911A01790E}"/>
              </a:ext>
            </a:extLst>
          </p:cNvPr>
          <p:cNvSpPr txBox="1"/>
          <p:nvPr/>
        </p:nvSpPr>
        <p:spPr>
          <a:xfrm>
            <a:off x="9713378" y="1437157"/>
            <a:ext cx="84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jezgra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xmlns="" id="{26AC402C-15FA-4310-BA7E-CCD090C847A4}"/>
              </a:ext>
            </a:extLst>
          </p:cNvPr>
          <p:cNvCxnSpPr>
            <a:cxnSpLocks/>
          </p:cNvCxnSpPr>
          <p:nvPr/>
        </p:nvCxnSpPr>
        <p:spPr>
          <a:xfrm>
            <a:off x="9454718" y="2699948"/>
            <a:ext cx="165570" cy="449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64DBFC9C-6048-4F20-A73C-303D2CA2603C}"/>
              </a:ext>
            </a:extLst>
          </p:cNvPr>
          <p:cNvSpPr txBox="1"/>
          <p:nvPr/>
        </p:nvSpPr>
        <p:spPr>
          <a:xfrm>
            <a:off x="9208558" y="3175112"/>
            <a:ext cx="92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stanica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xmlns="" id="{54ACFF6E-8EDF-4EEC-9C0D-879E3FC58274}"/>
              </a:ext>
            </a:extLst>
          </p:cNvPr>
          <p:cNvCxnSpPr>
            <a:cxnSpLocks/>
          </p:cNvCxnSpPr>
          <p:nvPr/>
        </p:nvCxnSpPr>
        <p:spPr>
          <a:xfrm flipH="1">
            <a:off x="8363362" y="2119689"/>
            <a:ext cx="697912" cy="612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CE41D995-A3D1-4405-B9D2-1BFDF5B64DA4}"/>
              </a:ext>
            </a:extLst>
          </p:cNvPr>
          <p:cNvSpPr txBox="1"/>
          <p:nvPr/>
        </p:nvSpPr>
        <p:spPr>
          <a:xfrm>
            <a:off x="7527243" y="2697305"/>
            <a:ext cx="125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kromosom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29A74E4-8B3A-4B00-8968-8B0BF004D1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081" y="4835562"/>
            <a:ext cx="1562981" cy="1172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3731169D-B252-40C0-9A27-7ACCEDDD5613}"/>
              </a:ext>
            </a:extLst>
          </p:cNvPr>
          <p:cNvSpPr txBox="1"/>
          <p:nvPr/>
        </p:nvSpPr>
        <p:spPr>
          <a:xfrm>
            <a:off x="1716678" y="798782"/>
            <a:ext cx="2288969" cy="101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Kako nastaju i što su to KROMOSOMI?</a:t>
            </a:r>
          </a:p>
        </p:txBody>
      </p:sp>
    </p:spTree>
    <p:extLst>
      <p:ext uri="{BB962C8B-B14F-4D97-AF65-F5344CB8AC3E}">
        <p14:creationId xmlns:p14="http://schemas.microsoft.com/office/powerpoint/2010/main" xmlns="" val="22028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/>
      <p:bldP spid="17" grpId="0"/>
      <p:bldP spid="21" grpId="0"/>
      <p:bldP spid="25" grpId="0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294</TotalTime>
  <Words>1323</Words>
  <Application>Microsoft Office PowerPoint</Application>
  <PresentationFormat>Custom</PresentationFormat>
  <Paragraphs>177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Soba za sastanke za 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BIĆA RASTU, RAZVIJAJU SE I RAZMNOŽAVAJU</dc:title>
  <dc:creator>Korisnik</dc:creator>
  <cp:lastModifiedBy>sk-mpovalec</cp:lastModifiedBy>
  <cp:revision>97</cp:revision>
  <dcterms:created xsi:type="dcterms:W3CDTF">2020-06-28T16:28:14Z</dcterms:created>
  <dcterms:modified xsi:type="dcterms:W3CDTF">2020-08-10T11:55:34Z</dcterms:modified>
</cp:coreProperties>
</file>